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2" r:id="rId1"/>
  </p:sldMasterIdLst>
  <p:notesMasterIdLst>
    <p:notesMasterId r:id="rId47"/>
  </p:notesMasterIdLst>
  <p:handoutMasterIdLst>
    <p:handoutMasterId r:id="rId48"/>
  </p:handoutMasterIdLst>
  <p:sldIdLst>
    <p:sldId id="426" r:id="rId2"/>
    <p:sldId id="440" r:id="rId3"/>
    <p:sldId id="432" r:id="rId4"/>
    <p:sldId id="435" r:id="rId5"/>
    <p:sldId id="434" r:id="rId6"/>
    <p:sldId id="433" r:id="rId7"/>
    <p:sldId id="423" r:id="rId8"/>
    <p:sldId id="414" r:id="rId9"/>
    <p:sldId id="424" r:id="rId10"/>
    <p:sldId id="415" r:id="rId11"/>
    <p:sldId id="436" r:id="rId12"/>
    <p:sldId id="441" r:id="rId13"/>
    <p:sldId id="437" r:id="rId14"/>
    <p:sldId id="438" r:id="rId15"/>
    <p:sldId id="439" r:id="rId16"/>
    <p:sldId id="291" r:id="rId17"/>
    <p:sldId id="418" r:id="rId18"/>
    <p:sldId id="451" r:id="rId19"/>
    <p:sldId id="443" r:id="rId20"/>
    <p:sldId id="450" r:id="rId21"/>
    <p:sldId id="449" r:id="rId22"/>
    <p:sldId id="448" r:id="rId23"/>
    <p:sldId id="452" r:id="rId24"/>
    <p:sldId id="445" r:id="rId25"/>
    <p:sldId id="444" r:id="rId26"/>
    <p:sldId id="446" r:id="rId27"/>
    <p:sldId id="453" r:id="rId28"/>
    <p:sldId id="447" r:id="rId29"/>
    <p:sldId id="422" r:id="rId30"/>
    <p:sldId id="416" r:id="rId31"/>
    <p:sldId id="421" r:id="rId32"/>
    <p:sldId id="417" r:id="rId33"/>
    <p:sldId id="411" r:id="rId34"/>
    <p:sldId id="413" r:id="rId35"/>
    <p:sldId id="420" r:id="rId36"/>
    <p:sldId id="299" r:id="rId37"/>
    <p:sldId id="300" r:id="rId38"/>
    <p:sldId id="301" r:id="rId39"/>
    <p:sldId id="425" r:id="rId40"/>
    <p:sldId id="427" r:id="rId41"/>
    <p:sldId id="428" r:id="rId42"/>
    <p:sldId id="429" r:id="rId43"/>
    <p:sldId id="430" r:id="rId44"/>
    <p:sldId id="431" r:id="rId45"/>
    <p:sldId id="44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8E8B75-EE15-41FA-99CE-E4727FE45598}">
          <p14:sldIdLst>
            <p14:sldId id="426"/>
            <p14:sldId id="440"/>
            <p14:sldId id="432"/>
            <p14:sldId id="435"/>
            <p14:sldId id="434"/>
            <p14:sldId id="433"/>
            <p14:sldId id="423"/>
            <p14:sldId id="414"/>
            <p14:sldId id="424"/>
            <p14:sldId id="415"/>
            <p14:sldId id="436"/>
            <p14:sldId id="441"/>
            <p14:sldId id="437"/>
            <p14:sldId id="438"/>
            <p14:sldId id="439"/>
            <p14:sldId id="291"/>
            <p14:sldId id="418"/>
            <p14:sldId id="451"/>
            <p14:sldId id="443"/>
            <p14:sldId id="450"/>
            <p14:sldId id="449"/>
            <p14:sldId id="448"/>
            <p14:sldId id="452"/>
            <p14:sldId id="445"/>
            <p14:sldId id="444"/>
            <p14:sldId id="446"/>
            <p14:sldId id="453"/>
            <p14:sldId id="447"/>
            <p14:sldId id="422"/>
            <p14:sldId id="416"/>
            <p14:sldId id="421"/>
            <p14:sldId id="417"/>
            <p14:sldId id="411"/>
            <p14:sldId id="413"/>
            <p14:sldId id="420"/>
            <p14:sldId id="299"/>
            <p14:sldId id="300"/>
            <p14:sldId id="301"/>
            <p14:sldId id="425"/>
            <p14:sldId id="427"/>
            <p14:sldId id="428"/>
            <p14:sldId id="429"/>
            <p14:sldId id="430"/>
            <p14:sldId id="431"/>
            <p14:sldId id="442"/>
          </p14:sldIdLst>
        </p14:section>
      </p14:sectionLst>
    </p:ext>
    <p:ext uri="{EFAFB233-063F-42B5-8137-9DF3F51BA10A}">
      <p15:sldGuideLst xmlns:p15="http://schemas.microsoft.com/office/powerpoint/2012/main">
        <p15:guide id="1" orient="horz" userDrawn="1">
          <p15:clr>
            <a:srgbClr val="A4A3A4"/>
          </p15:clr>
        </p15:guide>
        <p15:guide id="2" pos="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a:srgbClr val="004494"/>
    <a:srgbClr val="136E9D"/>
    <a:srgbClr val="AE1C46"/>
    <a:srgbClr val="AA0535"/>
    <a:srgbClr val="A90233"/>
    <a:srgbClr val="3333CC"/>
    <a:srgbClr val="58595B"/>
    <a:srgbClr val="00AFAA"/>
    <a:srgbClr val="009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027" autoAdjust="0"/>
  </p:normalViewPr>
  <p:slideViewPr>
    <p:cSldViewPr>
      <p:cViewPr varScale="1">
        <p:scale>
          <a:sx n="77" d="100"/>
          <a:sy n="77" d="100"/>
        </p:scale>
        <p:origin x="1368" y="90"/>
      </p:cViewPr>
      <p:guideLst>
        <p:guide orient="horz"/>
        <p:guide pos="249"/>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68DD1-79CB-4E59-966F-E27256E18564}" type="doc">
      <dgm:prSet loTypeId="urn:microsoft.com/office/officeart/2005/8/layout/bProcess2" loCatId="process" qsTypeId="urn:microsoft.com/office/officeart/2005/8/quickstyle/3d3" qsCatId="3D" csTypeId="urn:microsoft.com/office/officeart/2005/8/colors/accent0_3" csCatId="mainScheme" phldr="1"/>
      <dgm:spPr/>
      <dgm:t>
        <a:bodyPr/>
        <a:lstStyle/>
        <a:p>
          <a:endParaRPr lang="hu-HU"/>
        </a:p>
      </dgm:t>
    </dgm:pt>
    <dgm:pt modelId="{8683A3F8-F714-4F40-A6A9-FA5C3B4ABFB8}">
      <dgm:prSet custT="1"/>
      <dgm:spPr/>
      <dgm:t>
        <a:bodyPr/>
        <a:lstStyle/>
        <a:p>
          <a:pPr rtl="0"/>
          <a:r>
            <a:rPr lang="hu-HU" sz="36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a:t>
          </a:r>
          <a:endParaRPr lang="hu-HU"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77C5F0ED-4248-4FD1-958F-6CEBBD9751C3}" type="parTrans" cxnId="{ED7F3096-BE29-4CFB-89D1-821E2EA45BBB}">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73BC7DD0-204C-4281-B5E0-98A63565DBDA}" type="sibTrans" cxnId="{ED7F3096-BE29-4CFB-89D1-821E2EA45BBB}">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2A552D2D-6429-49D7-980B-4476DFE21AF6}">
      <dgm:prSet custT="1"/>
      <dgm:spPr/>
      <dgm:t>
        <a:bodyPr/>
        <a:lstStyle/>
        <a:p>
          <a:pPr rtl="0"/>
          <a:r>
            <a:rPr lang="hu-HU"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is </a:t>
          </a:r>
          <a:r>
            <a:rPr lang="hu-HU" sz="2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a:t>
          </a:r>
          <a:endParaRPr lang="hu-HU"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13EDF78F-E1FF-43C4-8004-66F24CE9A402}" type="parTrans" cxnId="{C4BD99E6-F400-4626-95AC-0EB7ECF5CE73}">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C7F300BE-5897-458A-AD86-6A69E34D510D}" type="sibTrans" cxnId="{C4BD99E6-F400-4626-95AC-0EB7ECF5CE73}">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B487D763-1201-476B-BFFE-F23CE8576865}">
      <dgm:prSet custT="1"/>
      <dgm:spPr/>
      <dgm:t>
        <a:bodyPr/>
        <a:lstStyle/>
        <a:p>
          <a:pPr rtl="0"/>
          <a:r>
            <a:rPr lang="hu-HU" sz="3200" b="0" cap="none" spc="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a:t>
          </a:r>
        </a:p>
      </dgm:t>
    </dgm:pt>
    <dgm:pt modelId="{51153719-BBC6-43CD-90F9-0BE233996068}" type="parTrans" cxnId="{170B9CE4-AA27-491D-91EE-84A909B02299}">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F3C8C1FB-679D-4BE5-A602-353997E8FD3E}" type="sibTrans" cxnId="{170B9CE4-AA27-491D-91EE-84A909B02299}">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BF7B0A03-5B17-418A-83CE-BE7D4A38A042}" type="pres">
      <dgm:prSet presAssocID="{B7468DD1-79CB-4E59-966F-E27256E18564}" presName="diagram" presStyleCnt="0">
        <dgm:presLayoutVars>
          <dgm:dir/>
          <dgm:resizeHandles/>
        </dgm:presLayoutVars>
      </dgm:prSet>
      <dgm:spPr/>
      <dgm:t>
        <a:bodyPr/>
        <a:lstStyle/>
        <a:p>
          <a:endParaRPr lang="hu-HU"/>
        </a:p>
      </dgm:t>
    </dgm:pt>
    <dgm:pt modelId="{992E5BB9-EE20-4DF8-B00A-C1C583A68293}" type="pres">
      <dgm:prSet presAssocID="{8683A3F8-F714-4F40-A6A9-FA5C3B4ABFB8}" presName="firstNode" presStyleLbl="node1" presStyleIdx="0" presStyleCnt="3" custLinFactNeighborX="-38683" custLinFactNeighborY="32550">
        <dgm:presLayoutVars>
          <dgm:bulletEnabled val="1"/>
        </dgm:presLayoutVars>
      </dgm:prSet>
      <dgm:spPr/>
      <dgm:t>
        <a:bodyPr/>
        <a:lstStyle/>
        <a:p>
          <a:endParaRPr lang="hu-HU"/>
        </a:p>
      </dgm:t>
    </dgm:pt>
    <dgm:pt modelId="{7320B337-B813-449D-BE5E-A89107F3F745}" type="pres">
      <dgm:prSet presAssocID="{73BC7DD0-204C-4281-B5E0-98A63565DBDA}" presName="sibTrans" presStyleLbl="sibTrans2D1" presStyleIdx="0" presStyleCnt="2"/>
      <dgm:spPr/>
      <dgm:t>
        <a:bodyPr/>
        <a:lstStyle/>
        <a:p>
          <a:endParaRPr lang="hu-HU"/>
        </a:p>
      </dgm:t>
    </dgm:pt>
    <dgm:pt modelId="{70C31B3A-494E-468F-8CA7-0AE7F6D43AC2}" type="pres">
      <dgm:prSet presAssocID="{2A552D2D-6429-49D7-980B-4476DFE21AF6}" presName="middleNode" presStyleCnt="0"/>
      <dgm:spPr/>
    </dgm:pt>
    <dgm:pt modelId="{BA74E3B2-E729-4C1C-8536-729B4E84F1C2}" type="pres">
      <dgm:prSet presAssocID="{2A552D2D-6429-49D7-980B-4476DFE21AF6}" presName="padding" presStyleLbl="node1" presStyleIdx="0" presStyleCnt="3"/>
      <dgm:spPr/>
    </dgm:pt>
    <dgm:pt modelId="{91EA8168-2735-402A-8A1F-3F42B7BCE8BE}" type="pres">
      <dgm:prSet presAssocID="{2A552D2D-6429-49D7-980B-4476DFE21AF6}" presName="shape" presStyleLbl="node1" presStyleIdx="1" presStyleCnt="3" custLinFactX="29893" custLinFactNeighborX="100000" custLinFactNeighborY="-91327">
        <dgm:presLayoutVars>
          <dgm:bulletEnabled val="1"/>
        </dgm:presLayoutVars>
      </dgm:prSet>
      <dgm:spPr/>
      <dgm:t>
        <a:bodyPr/>
        <a:lstStyle/>
        <a:p>
          <a:endParaRPr lang="hu-HU"/>
        </a:p>
      </dgm:t>
    </dgm:pt>
    <dgm:pt modelId="{914AAAF2-6BFA-4BFE-AFB3-FD17A3DE15FE}" type="pres">
      <dgm:prSet presAssocID="{C7F300BE-5897-458A-AD86-6A69E34D510D}" presName="sibTrans" presStyleLbl="sibTrans2D1" presStyleIdx="1" presStyleCnt="2"/>
      <dgm:spPr/>
      <dgm:t>
        <a:bodyPr/>
        <a:lstStyle/>
        <a:p>
          <a:endParaRPr lang="hu-HU"/>
        </a:p>
      </dgm:t>
    </dgm:pt>
    <dgm:pt modelId="{23FE1B70-F8D3-4044-8672-82CC78D65261}" type="pres">
      <dgm:prSet presAssocID="{B487D763-1201-476B-BFFE-F23CE8576865}" presName="lastNode" presStyleLbl="node1" presStyleIdx="2" presStyleCnt="3" custLinFactNeighborX="58022" custLinFactNeighborY="-16336">
        <dgm:presLayoutVars>
          <dgm:bulletEnabled val="1"/>
        </dgm:presLayoutVars>
      </dgm:prSet>
      <dgm:spPr/>
      <dgm:t>
        <a:bodyPr/>
        <a:lstStyle/>
        <a:p>
          <a:endParaRPr lang="hu-HU"/>
        </a:p>
      </dgm:t>
    </dgm:pt>
  </dgm:ptLst>
  <dgm:cxnLst>
    <dgm:cxn modelId="{CA7259AA-1A8A-4E81-ACC2-F46D4340D80C}" type="presOf" srcId="{C7F300BE-5897-458A-AD86-6A69E34D510D}" destId="{914AAAF2-6BFA-4BFE-AFB3-FD17A3DE15FE}" srcOrd="0" destOrd="0" presId="urn:microsoft.com/office/officeart/2005/8/layout/bProcess2"/>
    <dgm:cxn modelId="{AB37D3B8-8BDD-45B5-94BD-3A0B4531D3E3}" type="presOf" srcId="{B7468DD1-79CB-4E59-966F-E27256E18564}" destId="{BF7B0A03-5B17-418A-83CE-BE7D4A38A042}" srcOrd="0" destOrd="0" presId="urn:microsoft.com/office/officeart/2005/8/layout/bProcess2"/>
    <dgm:cxn modelId="{170B9CE4-AA27-491D-91EE-84A909B02299}" srcId="{B7468DD1-79CB-4E59-966F-E27256E18564}" destId="{B487D763-1201-476B-BFFE-F23CE8576865}" srcOrd="2" destOrd="0" parTransId="{51153719-BBC6-43CD-90F9-0BE233996068}" sibTransId="{F3C8C1FB-679D-4BE5-A602-353997E8FD3E}"/>
    <dgm:cxn modelId="{B81D8C33-8890-4596-BE09-BDF03B0BBB7F}" type="presOf" srcId="{B487D763-1201-476B-BFFE-F23CE8576865}" destId="{23FE1B70-F8D3-4044-8672-82CC78D65261}" srcOrd="0" destOrd="0" presId="urn:microsoft.com/office/officeart/2005/8/layout/bProcess2"/>
    <dgm:cxn modelId="{C4BD99E6-F400-4626-95AC-0EB7ECF5CE73}" srcId="{B7468DD1-79CB-4E59-966F-E27256E18564}" destId="{2A552D2D-6429-49D7-980B-4476DFE21AF6}" srcOrd="1" destOrd="0" parTransId="{13EDF78F-E1FF-43C4-8004-66F24CE9A402}" sibTransId="{C7F300BE-5897-458A-AD86-6A69E34D510D}"/>
    <dgm:cxn modelId="{562AC6BA-F5EC-47E0-BE9D-D122C481DF3E}" type="presOf" srcId="{2A552D2D-6429-49D7-980B-4476DFE21AF6}" destId="{91EA8168-2735-402A-8A1F-3F42B7BCE8BE}" srcOrd="0" destOrd="0" presId="urn:microsoft.com/office/officeart/2005/8/layout/bProcess2"/>
    <dgm:cxn modelId="{2F724435-8FE5-4DFA-8BE8-A292238FA161}" type="presOf" srcId="{8683A3F8-F714-4F40-A6A9-FA5C3B4ABFB8}" destId="{992E5BB9-EE20-4DF8-B00A-C1C583A68293}" srcOrd="0" destOrd="0" presId="urn:microsoft.com/office/officeart/2005/8/layout/bProcess2"/>
    <dgm:cxn modelId="{4ABD918C-484B-4B2F-8FD0-85301125E0C9}" type="presOf" srcId="{73BC7DD0-204C-4281-B5E0-98A63565DBDA}" destId="{7320B337-B813-449D-BE5E-A89107F3F745}" srcOrd="0" destOrd="0" presId="urn:microsoft.com/office/officeart/2005/8/layout/bProcess2"/>
    <dgm:cxn modelId="{ED7F3096-BE29-4CFB-89D1-821E2EA45BBB}" srcId="{B7468DD1-79CB-4E59-966F-E27256E18564}" destId="{8683A3F8-F714-4F40-A6A9-FA5C3B4ABFB8}" srcOrd="0" destOrd="0" parTransId="{77C5F0ED-4248-4FD1-958F-6CEBBD9751C3}" sibTransId="{73BC7DD0-204C-4281-B5E0-98A63565DBDA}"/>
    <dgm:cxn modelId="{DD6A9B4C-C839-4553-BED0-2E232F6324F3}" type="presParOf" srcId="{BF7B0A03-5B17-418A-83CE-BE7D4A38A042}" destId="{992E5BB9-EE20-4DF8-B00A-C1C583A68293}" srcOrd="0" destOrd="0" presId="urn:microsoft.com/office/officeart/2005/8/layout/bProcess2"/>
    <dgm:cxn modelId="{C85C1689-DA30-408F-8976-9CFFFE634AD6}" type="presParOf" srcId="{BF7B0A03-5B17-418A-83CE-BE7D4A38A042}" destId="{7320B337-B813-449D-BE5E-A89107F3F745}" srcOrd="1" destOrd="0" presId="urn:microsoft.com/office/officeart/2005/8/layout/bProcess2"/>
    <dgm:cxn modelId="{5F9A0CF4-BA00-450A-9A17-01EA781C8214}" type="presParOf" srcId="{BF7B0A03-5B17-418A-83CE-BE7D4A38A042}" destId="{70C31B3A-494E-468F-8CA7-0AE7F6D43AC2}" srcOrd="2" destOrd="0" presId="urn:microsoft.com/office/officeart/2005/8/layout/bProcess2"/>
    <dgm:cxn modelId="{0C36F82B-7F97-4163-B2B7-486138148CA5}" type="presParOf" srcId="{70C31B3A-494E-468F-8CA7-0AE7F6D43AC2}" destId="{BA74E3B2-E729-4C1C-8536-729B4E84F1C2}" srcOrd="0" destOrd="0" presId="urn:microsoft.com/office/officeart/2005/8/layout/bProcess2"/>
    <dgm:cxn modelId="{706CDA23-3EDF-4FA0-B923-012A1C265CB8}" type="presParOf" srcId="{70C31B3A-494E-468F-8CA7-0AE7F6D43AC2}" destId="{91EA8168-2735-402A-8A1F-3F42B7BCE8BE}" srcOrd="1" destOrd="0" presId="urn:microsoft.com/office/officeart/2005/8/layout/bProcess2"/>
    <dgm:cxn modelId="{6AAAB473-2E01-4E24-BB52-90D1AC0DDFAE}" type="presParOf" srcId="{BF7B0A03-5B17-418A-83CE-BE7D4A38A042}" destId="{914AAAF2-6BFA-4BFE-AFB3-FD17A3DE15FE}" srcOrd="3" destOrd="0" presId="urn:microsoft.com/office/officeart/2005/8/layout/bProcess2"/>
    <dgm:cxn modelId="{407F46AC-05ED-4BFD-9A2B-AA181FCE192F}" type="presParOf" srcId="{BF7B0A03-5B17-418A-83CE-BE7D4A38A042}" destId="{23FE1B70-F8D3-4044-8672-82CC78D65261}" srcOrd="4"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E5BB9-EE20-4DF8-B00A-C1C583A68293}">
      <dsp:nvSpPr>
        <dsp:cNvPr id="0" name=""/>
        <dsp:cNvSpPr/>
      </dsp:nvSpPr>
      <dsp:spPr>
        <a:xfrm>
          <a:off x="702081" y="756089"/>
          <a:ext cx="2320439" cy="2320439"/>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0">
            <a:lnSpc>
              <a:spcPct val="90000"/>
            </a:lnSpc>
            <a:spcBef>
              <a:spcPct val="0"/>
            </a:spcBef>
            <a:spcAft>
              <a:spcPct val="35000"/>
            </a:spcAft>
          </a:pPr>
          <a:r>
            <a:rPr lang="hu-HU" sz="3600" b="0" kern="12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a:t>
          </a:r>
          <a:endParaRPr lang="hu-HU" sz="36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sp:txBody>
      <dsp:txXfrm>
        <a:off x="1041901" y="1095909"/>
        <a:ext cx="1640799" cy="1640799"/>
      </dsp:txXfrm>
    </dsp:sp>
    <dsp:sp modelId="{7320B337-B813-449D-BE5E-A89107F3F745}">
      <dsp:nvSpPr>
        <dsp:cNvPr id="0" name=""/>
        <dsp:cNvSpPr/>
      </dsp:nvSpPr>
      <dsp:spPr>
        <a:xfrm rot="6500193">
          <a:off x="3108783" y="2181392"/>
          <a:ext cx="812153" cy="565237"/>
        </a:xfrm>
        <a:prstGeom prst="triangle">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EA8168-2735-402A-8A1F-3F42B7BCE8BE}">
      <dsp:nvSpPr>
        <dsp:cNvPr id="0" name=""/>
        <dsp:cNvSpPr/>
      </dsp:nvSpPr>
      <dsp:spPr>
        <a:xfrm>
          <a:off x="3996446" y="2106234"/>
          <a:ext cx="1547733" cy="1547733"/>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hu-HU" sz="2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is </a:t>
          </a:r>
          <a:r>
            <a:rPr lang="hu-HU" sz="2400" b="0" kern="12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a:t>
          </a:r>
          <a:endParaRPr lang="hu-HU" sz="2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sp:txBody>
      <dsp:txXfrm>
        <a:off x="4223106" y="2332894"/>
        <a:ext cx="1094413" cy="1094413"/>
      </dsp:txXfrm>
    </dsp:sp>
    <dsp:sp modelId="{914AAAF2-6BFA-4BFE-AFB3-FD17A3DE15FE}">
      <dsp:nvSpPr>
        <dsp:cNvPr id="0" name=""/>
        <dsp:cNvSpPr/>
      </dsp:nvSpPr>
      <dsp:spPr>
        <a:xfrm rot="6609972">
          <a:off x="5606232" y="3053616"/>
          <a:ext cx="812153" cy="565237"/>
        </a:xfrm>
        <a:prstGeom prst="triangle">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3FE1B70-F8D3-4044-8672-82CC78D65261}">
      <dsp:nvSpPr>
        <dsp:cNvPr id="0" name=""/>
        <dsp:cNvSpPr/>
      </dsp:nvSpPr>
      <dsp:spPr>
        <a:xfrm>
          <a:off x="6426721" y="2754312"/>
          <a:ext cx="2320439" cy="2320439"/>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0">
            <a:lnSpc>
              <a:spcPct val="90000"/>
            </a:lnSpc>
            <a:spcBef>
              <a:spcPct val="0"/>
            </a:spcBef>
            <a:spcAft>
              <a:spcPct val="35000"/>
            </a:spcAft>
          </a:pPr>
          <a:r>
            <a:rPr lang="hu-HU" sz="3200" b="0" kern="1200" cap="none" spc="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a:t>
          </a:r>
        </a:p>
      </dsp:txBody>
      <dsp:txXfrm>
        <a:off x="6766541" y="3094132"/>
        <a:ext cx="1640799" cy="164079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ED8D6F-A0C0-46C0-A295-D3723D5EA4AB}" type="datetimeFigureOut">
              <a:rPr lang="en-GB" smtClean="0"/>
              <a:t>18/10/2020</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1BAC1F-13D3-43CD-A146-021F1C35905E}" type="slidenum">
              <a:rPr lang="en-GB" smtClean="0"/>
              <a:t>‹#›</a:t>
            </a:fld>
            <a:endParaRPr lang="en-GB"/>
          </a:p>
        </p:txBody>
      </p:sp>
    </p:spTree>
    <p:extLst>
      <p:ext uri="{BB962C8B-B14F-4D97-AF65-F5344CB8AC3E}">
        <p14:creationId xmlns:p14="http://schemas.microsoft.com/office/powerpoint/2010/main" val="1908499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2B6E7B-3576-4970-B1A2-88C1ABE177BE}" type="datetimeFigureOut">
              <a:rPr lang="en-GB" smtClean="0"/>
              <a:t>18/10/2020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92C1D-2BFA-4AF9-ACBF-EB79A88E7C43}" type="slidenum">
              <a:rPr lang="en-GB" smtClean="0"/>
              <a:t>‹#›</a:t>
            </a:fld>
            <a:endParaRPr lang="en-GB"/>
          </a:p>
        </p:txBody>
      </p:sp>
    </p:spTree>
    <p:extLst>
      <p:ext uri="{BB962C8B-B14F-4D97-AF65-F5344CB8AC3E}">
        <p14:creationId xmlns:p14="http://schemas.microsoft.com/office/powerpoint/2010/main" val="376423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
        <p:nvSpPr>
          <p:cNvPr id="4" name="Slide Number Placeholder 3"/>
          <p:cNvSpPr>
            <a:spLocks noGrp="1"/>
          </p:cNvSpPr>
          <p:nvPr>
            <p:ph type="sldNum" sz="quarter" idx="5"/>
          </p:nvPr>
        </p:nvSpPr>
        <p:spPr/>
        <p:txBody>
          <a:bodyPr/>
          <a:lstStyle/>
          <a:p>
            <a:fld id="{CDA5C11E-540C-488B-B718-84796C0B45F1}" type="slidenum">
              <a:rPr lang="hu-HU" smtClean="0"/>
              <a:t>3</a:t>
            </a:fld>
            <a:endParaRPr lang="hu-HU"/>
          </a:p>
        </p:txBody>
      </p:sp>
    </p:spTree>
    <p:extLst>
      <p:ext uri="{BB962C8B-B14F-4D97-AF65-F5344CB8AC3E}">
        <p14:creationId xmlns:p14="http://schemas.microsoft.com/office/powerpoint/2010/main" val="1859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143000" y="685800"/>
            <a:ext cx="4572000" cy="3429000"/>
          </a:xfrm>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8</a:t>
            </a:fld>
            <a:endParaRPr lang="en-GB"/>
          </a:p>
        </p:txBody>
      </p:sp>
    </p:spTree>
    <p:extLst>
      <p:ext uri="{BB962C8B-B14F-4D97-AF65-F5344CB8AC3E}">
        <p14:creationId xmlns:p14="http://schemas.microsoft.com/office/powerpoint/2010/main" val="10291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16</a:t>
            </a:fld>
            <a:endParaRPr lang="en-GB"/>
          </a:p>
        </p:txBody>
      </p:sp>
    </p:spTree>
    <p:extLst>
      <p:ext uri="{BB962C8B-B14F-4D97-AF65-F5344CB8AC3E}">
        <p14:creationId xmlns:p14="http://schemas.microsoft.com/office/powerpoint/2010/main" val="297841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143000" y="685800"/>
            <a:ext cx="4572000" cy="3429000"/>
          </a:xfrm>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17</a:t>
            </a:fld>
            <a:endParaRPr lang="en-GB"/>
          </a:p>
        </p:txBody>
      </p:sp>
    </p:spTree>
    <p:extLst>
      <p:ext uri="{BB962C8B-B14F-4D97-AF65-F5344CB8AC3E}">
        <p14:creationId xmlns:p14="http://schemas.microsoft.com/office/powerpoint/2010/main" val="17872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295487C-111E-4C65-B22C-5023DDE38A1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4098" name="Text Box 2">
            <a:extLst>
              <a:ext uri="{FF2B5EF4-FFF2-40B4-BE49-F238E27FC236}">
                <a16:creationId xmlns:a16="http://schemas.microsoft.com/office/drawing/2014/main" id="{BEBC0076-0D48-4634-9F6A-865071CFE8E5}"/>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hu-HU">
                <a:latin typeface="Arial" panose="020B0604020202020204" pitchFamily="34" charset="0"/>
                <a:cs typeface="msgothic" charset="0"/>
              </a:rPr>
              <a:t>Remapping in place cells and grid cells. (</a:t>
            </a:r>
            <a:r>
              <a:rPr lang="en-GB" altLang="hu-HU" i="1">
                <a:latin typeface="Arial" panose="020B0604020202020204" pitchFamily="34" charset="0"/>
                <a:cs typeface="msgothic" charset="0"/>
              </a:rPr>
              <a:t>Top left</a:t>
            </a:r>
            <a:r>
              <a:rPr lang="en-GB" altLang="hu-HU">
                <a:latin typeface="Arial" panose="020B0604020202020204" pitchFamily="34" charset="0"/>
                <a:cs typeface="msgothic" charset="0"/>
              </a:rPr>
              <a:t>) John Kubie and Bob Muller in 1983. (</a:t>
            </a:r>
            <a:r>
              <a:rPr lang="en-GB" altLang="hu-HU" i="1">
                <a:latin typeface="Arial" panose="020B0604020202020204" pitchFamily="34" charset="0"/>
                <a:cs typeface="msgothic" charset="0"/>
              </a:rPr>
              <a:t>Top right</a:t>
            </a:r>
            <a:r>
              <a:rPr lang="en-GB" altLang="hu-HU">
                <a:latin typeface="Arial" panose="020B0604020202020204" pitchFamily="34" charset="0"/>
                <a:cs typeface="msgothic" charset="0"/>
              </a:rPr>
              <a:t>) Color-coded firing rate map for a hippocampal place cell from an early remapping experiment (purple, high rate; yellow, low rate). The cell fired at different locations in different versions of the recording cylinder, one with a black cue card and one with a white cue card. (</a:t>
            </a:r>
            <a:r>
              <a:rPr lang="en-GB" altLang="hu-HU" i="1">
                <a:latin typeface="Arial" panose="020B0604020202020204" pitchFamily="34" charset="0"/>
                <a:cs typeface="msgothic" charset="0"/>
              </a:rPr>
              <a:t>Bottom left</a:t>
            </a:r>
            <a:r>
              <a:rPr lang="en-GB" altLang="hu-HU">
                <a:latin typeface="Arial" panose="020B0604020202020204" pitchFamily="34" charset="0"/>
                <a:cs typeface="msgothic" charset="0"/>
              </a:rPr>
              <a:t>) Realignment of entorhinal grid cells under conditions that generate global remapping in the hippocampus. The rat was tested in boxes with square or circular surfaces. The </a:t>
            </a:r>
            <a:r>
              <a:rPr lang="en-GB" altLang="hu-HU" i="1">
                <a:latin typeface="Arial" panose="020B0604020202020204" pitchFamily="34" charset="0"/>
                <a:cs typeface="msgothic" charset="0"/>
              </a:rPr>
              <a:t>left</a:t>
            </a:r>
            <a:r>
              <a:rPr lang="en-GB" altLang="hu-HU">
                <a:latin typeface="Arial" panose="020B0604020202020204" pitchFamily="34" charset="0"/>
                <a:cs typeface="msgothic" charset="0"/>
              </a:rPr>
              <a:t> panel shows color-coded rate maps for three grid cells (t5c2, t6c1, and t6c3) (color coded as in Fig. 1). The </a:t>
            </a:r>
            <a:r>
              <a:rPr lang="en-GB" altLang="hu-HU" i="1">
                <a:latin typeface="Arial" panose="020B0604020202020204" pitchFamily="34" charset="0"/>
                <a:cs typeface="msgothic" charset="0"/>
              </a:rPr>
              <a:t>right</a:t>
            </a:r>
            <a:r>
              <a:rPr lang="en-GB" altLang="hu-HU">
                <a:latin typeface="Arial" panose="020B0604020202020204" pitchFamily="34" charset="0"/>
                <a:cs typeface="msgothic" charset="0"/>
              </a:rPr>
              <a:t> panel shows cross-correlation maps for pairs of rate maps (same grid cells as in the </a:t>
            </a:r>
            <a:r>
              <a:rPr lang="en-GB" altLang="hu-HU" i="1">
                <a:latin typeface="Arial" panose="020B0604020202020204" pitchFamily="34" charset="0"/>
                <a:cs typeface="msgothic" charset="0"/>
              </a:rPr>
              <a:t>left</a:t>
            </a:r>
            <a:r>
              <a:rPr lang="en-GB" altLang="hu-HU">
                <a:latin typeface="Arial" panose="020B0604020202020204" pitchFamily="34" charset="0"/>
                <a:cs typeface="msgothic" charset="0"/>
              </a:rPr>
              <a:t> panel; repeated trials in </a:t>
            </a:r>
            <a:r>
              <a:rPr lang="en-GB" altLang="hu-HU" i="1">
                <a:latin typeface="Arial" panose="020B0604020202020204" pitchFamily="34" charset="0"/>
                <a:cs typeface="msgothic" charset="0"/>
              </a:rPr>
              <a:t>A</a:t>
            </a:r>
            <a:r>
              <a:rPr lang="en-GB" altLang="hu-HU">
                <a:latin typeface="Arial" panose="020B0604020202020204" pitchFamily="34" charset="0"/>
                <a:cs typeface="msgothic" charset="0"/>
              </a:rPr>
              <a:t> or one trial in </a:t>
            </a:r>
            <a:r>
              <a:rPr lang="en-GB" altLang="hu-HU" i="1">
                <a:latin typeface="Arial" panose="020B0604020202020204" pitchFamily="34" charset="0"/>
                <a:cs typeface="msgothic" charset="0"/>
              </a:rPr>
              <a:t>A</a:t>
            </a:r>
            <a:r>
              <a:rPr lang="en-GB" altLang="hu-HU">
                <a:latin typeface="Arial" panose="020B0604020202020204" pitchFamily="34" charset="0"/>
                <a:cs typeface="msgothic" charset="0"/>
              </a:rPr>
              <a:t> and one trial in </a:t>
            </a:r>
            <a:r>
              <a:rPr lang="en-GB" altLang="hu-HU" i="1">
                <a:latin typeface="Arial" panose="020B0604020202020204" pitchFamily="34" charset="0"/>
                <a:cs typeface="msgothic" charset="0"/>
              </a:rPr>
              <a:t>B</a:t>
            </a:r>
            <a:r>
              <a:rPr lang="en-GB" altLang="hu-HU">
                <a:latin typeface="Arial" panose="020B0604020202020204" pitchFamily="34" charset="0"/>
                <a:cs typeface="msgothic" charset="0"/>
              </a:rPr>
              <a:t>). The cross-correlation maps are color-coded, with red corresponding to high correlation and blue to low (negative) correlation. Note that the center of the cross-correlation map is shifted in the same direction and at a similar distance from the origin in all three grid cells, suggesting that all grid cells in an ensemble respond coherently to changes in the environment very much unlike the remapping that is observed in the hippocampus. (</a:t>
            </a:r>
            <a:r>
              <a:rPr lang="en-GB" altLang="hu-HU" i="1">
                <a:latin typeface="Arial" panose="020B0604020202020204" pitchFamily="34" charset="0"/>
                <a:cs typeface="msgothic" charset="0"/>
              </a:rPr>
              <a:t>Bottom right</a:t>
            </a:r>
            <a:r>
              <a:rPr lang="en-GB" altLang="hu-HU">
                <a:latin typeface="Arial" panose="020B0604020202020204" pitchFamily="34" charset="0"/>
                <a:cs typeface="msgothic" charset="0"/>
              </a:rPr>
              <a:t>) Response to a change in the environment (darkness) in a simultaneously recorded pair of grid and place cells. (</a:t>
            </a:r>
            <a:r>
              <a:rPr lang="en-GB" altLang="hu-HU" i="1">
                <a:latin typeface="Arial" panose="020B0604020202020204" pitchFamily="34" charset="0"/>
                <a:cs typeface="msgothic" charset="0"/>
              </a:rPr>
              <a:t>Top left</a:t>
            </a:r>
            <a:r>
              <a:rPr lang="en-GB" altLang="hu-HU">
                <a:latin typeface="Arial" panose="020B0604020202020204" pitchFamily="34" charset="0"/>
                <a:cs typeface="msgothic" charset="0"/>
              </a:rPr>
              <a:t> photo courteously provided by John Kubie; </a:t>
            </a:r>
            <a:r>
              <a:rPr lang="en-GB" altLang="hu-HU" i="1">
                <a:latin typeface="Arial" panose="020B0604020202020204" pitchFamily="34" charset="0"/>
                <a:cs typeface="msgothic" charset="0"/>
              </a:rPr>
              <a:t>top right</a:t>
            </a:r>
            <a:r>
              <a:rPr lang="en-GB" altLang="hu-HU">
                <a:latin typeface="Arial" panose="020B0604020202020204" pitchFamily="34" charset="0"/>
                <a:cs typeface="msgothic" charset="0"/>
              </a:rPr>
              <a:t> image is modified from data in Bostock et al. 1991; </a:t>
            </a:r>
            <a:r>
              <a:rPr lang="en-GB" altLang="hu-HU" i="1">
                <a:latin typeface="Arial" panose="020B0604020202020204" pitchFamily="34" charset="0"/>
                <a:cs typeface="msgothic" charset="0"/>
              </a:rPr>
              <a:t>bottom</a:t>
            </a:r>
            <a:r>
              <a:rPr lang="en-GB" altLang="hu-HU">
                <a:latin typeface="Arial" panose="020B0604020202020204" pitchFamily="34" charset="0"/>
                <a:cs typeface="msgothic" charset="0"/>
              </a:rPr>
              <a:t> image from Fyhn et al. 2007; reprinted, with permission, from the authors and Nature Publishing Group © 2007.)</a:t>
            </a:r>
            <a:r>
              <a:rPr lang="ar-SA" altLang="hu-HU">
                <a:latin typeface="Arial" panose="020B0604020202020204" pitchFamily="34" charset="0"/>
                <a:cs typeface="msgothic" charset="0"/>
              </a:rPr>
              <a:t>‏</a:t>
            </a:r>
            <a:endParaRPr lang="en-GB" altLang="hu-HU">
              <a:latin typeface="Arial" panose="020B0604020202020204" pitchFamily="34" charset="0"/>
              <a:cs typeface="ms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01">
    <p:spTree>
      <p:nvGrpSpPr>
        <p:cNvPr id="1" name=""/>
        <p:cNvGrpSpPr/>
        <p:nvPr/>
      </p:nvGrpSpPr>
      <p:grpSpPr>
        <a:xfrm>
          <a:off x="0" y="0"/>
          <a:ext cx="0" cy="0"/>
          <a:chOff x="0" y="0"/>
          <a:chExt cx="0" cy="0"/>
        </a:xfrm>
      </p:grpSpPr>
      <p:sp>
        <p:nvSpPr>
          <p:cNvPr id="11" name="Text Placeholder 9"/>
          <p:cNvSpPr>
            <a:spLocks noGrp="1"/>
          </p:cNvSpPr>
          <p:nvPr>
            <p:ph type="body" sz="quarter" idx="11" hasCustomPrompt="1"/>
          </p:nvPr>
        </p:nvSpPr>
        <p:spPr>
          <a:xfrm>
            <a:off x="270001" y="4149080"/>
            <a:ext cx="3528392" cy="504056"/>
          </a:xfrm>
          <a:prstGeom prst="rect">
            <a:avLst/>
          </a:prstGeom>
        </p:spPr>
        <p:txBody>
          <a:bodyPr/>
          <a:lstStyle>
            <a:lvl1pPr marL="0" indent="0">
              <a:buNone/>
              <a:defRPr sz="2250" baseline="0">
                <a:solidFill>
                  <a:schemeClr val="tx2"/>
                </a:solidFill>
              </a:defRPr>
            </a:lvl1pPr>
          </a:lstStyle>
          <a:p>
            <a:pPr lvl="0"/>
            <a:r>
              <a:rPr lang="en-GB" dirty="0"/>
              <a:t>Presentation Title</a:t>
            </a:r>
          </a:p>
        </p:txBody>
      </p:sp>
      <p:sp>
        <p:nvSpPr>
          <p:cNvPr id="9" name="Text Placeholder 3"/>
          <p:cNvSpPr>
            <a:spLocks noGrp="1"/>
          </p:cNvSpPr>
          <p:nvPr>
            <p:ph type="body" sz="quarter" idx="13" hasCustomPrompt="1"/>
          </p:nvPr>
        </p:nvSpPr>
        <p:spPr>
          <a:xfrm>
            <a:off x="3851920" y="6131808"/>
            <a:ext cx="4824536" cy="360040"/>
          </a:xfrm>
          <a:prstGeom prst="rect">
            <a:avLst/>
          </a:prstGeom>
        </p:spPr>
        <p:txBody>
          <a:bodyPr/>
          <a:lstStyle>
            <a:lvl1pPr marL="0" indent="0" algn="r">
              <a:spcBef>
                <a:spcPts val="0"/>
              </a:spcBef>
              <a:buNone/>
              <a:defRPr sz="900" baseline="0">
                <a:solidFill>
                  <a:schemeClr val="tx2"/>
                </a:solidFill>
                <a:latin typeface="Calibri" pitchFamily="34" charset="0"/>
              </a:defRPr>
            </a:lvl1pPr>
          </a:lstStyle>
          <a:p>
            <a:pPr lvl="0"/>
            <a:r>
              <a:rPr lang="en-GB" dirty="0"/>
              <a:t>Speaker | Location | Date</a:t>
            </a:r>
          </a:p>
        </p:txBody>
      </p:sp>
    </p:spTree>
    <p:extLst>
      <p:ext uri="{BB962C8B-B14F-4D97-AF65-F5344CB8AC3E}">
        <p14:creationId xmlns:p14="http://schemas.microsoft.com/office/powerpoint/2010/main" val="236848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Text Slide">
    <p:spTree>
      <p:nvGrpSpPr>
        <p:cNvPr id="1" name=""/>
        <p:cNvGrpSpPr/>
        <p:nvPr/>
      </p:nvGrpSpPr>
      <p:grpSpPr>
        <a:xfrm>
          <a:off x="0" y="0"/>
          <a:ext cx="0" cy="0"/>
          <a:chOff x="0" y="0"/>
          <a:chExt cx="0" cy="0"/>
        </a:xfrm>
      </p:grpSpPr>
      <p:sp>
        <p:nvSpPr>
          <p:cNvPr id="20" name="Rectangle 19"/>
          <p:cNvSpPr/>
          <p:nvPr userDrawn="1"/>
        </p:nvSpPr>
        <p:spPr>
          <a:xfrm>
            <a:off x="8497624" y="6467128"/>
            <a:ext cx="285656" cy="196208"/>
          </a:xfrm>
          <a:prstGeom prst="rect">
            <a:avLst/>
          </a:prstGeom>
        </p:spPr>
        <p:txBody>
          <a:bodyPr wrap="none">
            <a:spAutoFit/>
          </a:bodyPr>
          <a:lstStyle/>
          <a:p>
            <a:pPr algn="ctr"/>
            <a:fld id="{C2DE46A0-92A9-4CB6-B66D-C429D4C93DD8}" type="slidenum">
              <a:rPr lang="en-GB" sz="675" smtClean="0">
                <a:solidFill>
                  <a:schemeClr val="bg1"/>
                </a:solidFill>
                <a:latin typeface="Titillium" pitchFamily="50" charset="0"/>
              </a:rPr>
              <a:t>‹#›</a:t>
            </a:fld>
            <a:endParaRPr lang="en-GB" sz="675" dirty="0">
              <a:solidFill>
                <a:schemeClr val="bg1"/>
              </a:solidFill>
              <a:latin typeface="Titillium" pitchFamily="50" charset="0"/>
            </a:endParaRPr>
          </a:p>
        </p:txBody>
      </p:sp>
      <p:sp>
        <p:nvSpPr>
          <p:cNvPr id="3" name="Text Placeholder 2"/>
          <p:cNvSpPr>
            <a:spLocks noGrp="1"/>
          </p:cNvSpPr>
          <p:nvPr>
            <p:ph type="body" sz="quarter" idx="15" hasCustomPrompt="1"/>
          </p:nvPr>
        </p:nvSpPr>
        <p:spPr>
          <a:xfrm>
            <a:off x="467548" y="404671"/>
            <a:ext cx="6426713" cy="576057"/>
          </a:xfrm>
          <a:prstGeom prst="rect">
            <a:avLst/>
          </a:prstGeom>
        </p:spPr>
        <p:txBody>
          <a:bodyPr/>
          <a:lstStyle>
            <a:lvl1pPr marL="0" indent="0">
              <a:buNone/>
              <a:defRPr sz="32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467548" y="1196976"/>
            <a:ext cx="7272804" cy="5184352"/>
          </a:xfrm>
          <a:prstGeom prst="rect">
            <a:avLst/>
          </a:prstGeom>
        </p:spPr>
        <p:txBody>
          <a:bodyPr/>
          <a:lstStyle>
            <a:lvl1pPr marL="0" indent="-134997">
              <a:lnSpc>
                <a:spcPct val="113000"/>
              </a:lnSpc>
              <a:spcBef>
                <a:spcPts val="0"/>
              </a:spcBef>
              <a:buClr>
                <a:schemeClr val="tx2"/>
              </a:buClr>
              <a:buFont typeface="Arial" pitchFamily="34" charset="0"/>
              <a:buChar char="•"/>
              <a:defRPr sz="2200">
                <a:solidFill>
                  <a:schemeClr val="tx1"/>
                </a:solidFill>
              </a:defRPr>
            </a:lvl1pPr>
            <a:lvl2pPr marL="485988" indent="-134997">
              <a:lnSpc>
                <a:spcPct val="113000"/>
              </a:lnSpc>
              <a:buClr>
                <a:schemeClr val="tx2"/>
              </a:buClr>
              <a:buFont typeface="Arial" pitchFamily="34" charset="0"/>
              <a:buChar char="•"/>
              <a:defRPr sz="2200"/>
            </a:lvl2pPr>
            <a:lvl3pPr marL="1065131" indent="-342900">
              <a:lnSpc>
                <a:spcPct val="113000"/>
              </a:lnSpc>
              <a:buClr>
                <a:schemeClr val="tx2"/>
              </a:buClr>
              <a:buFont typeface="Arial" panose="020B0604020202020204" pitchFamily="34" charset="0"/>
              <a:buChar char="•"/>
              <a:defRPr sz="2200" baseline="0"/>
            </a:lvl3pPr>
            <a:lvl4pPr marL="1200120" indent="-134997">
              <a:lnSpc>
                <a:spcPct val="113000"/>
              </a:lnSpc>
              <a:buClr>
                <a:schemeClr val="tx2"/>
              </a:buClr>
              <a:buFont typeface="Arial" pitchFamily="34" charset="0"/>
              <a:buChar char="•"/>
              <a:defRPr sz="2200"/>
            </a:lvl4pPr>
          </a:lstStyle>
          <a:p>
            <a:pPr lvl="0"/>
            <a:r>
              <a:rPr lang="en-GB" dirty="0"/>
              <a:t>Text Here</a:t>
            </a:r>
            <a:endParaRPr lang="hu-HU" dirty="0"/>
          </a:p>
          <a:p>
            <a:pPr lvl="1"/>
            <a:r>
              <a:rPr lang="hu-HU" sz="2200" dirty="0"/>
              <a:t>Text Here</a:t>
            </a:r>
          </a:p>
          <a:p>
            <a:pPr lvl="2"/>
            <a:r>
              <a:rPr lang="hu-HU" dirty="0"/>
              <a:t>Text here</a:t>
            </a:r>
            <a:endParaRPr lang="en-GB" dirty="0"/>
          </a:p>
        </p:txBody>
      </p:sp>
    </p:spTree>
    <p:extLst>
      <p:ext uri="{BB962C8B-B14F-4D97-AF65-F5344CB8AC3E}">
        <p14:creationId xmlns:p14="http://schemas.microsoft.com/office/powerpoint/2010/main" val="1226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7447116" cy="1143000"/>
          </a:xfrm>
          <a:prstGeom prst="rect">
            <a:avLst/>
          </a:prstGeom>
        </p:spPr>
        <p:txBody>
          <a:bodyPr/>
          <a:lstStyle/>
          <a:p>
            <a:r>
              <a:rPr lang="hu-HU"/>
              <a:t>Click to edit Master title style</a:t>
            </a:r>
            <a:endParaRPr lang="en-US"/>
          </a:p>
        </p:txBody>
      </p:sp>
      <p:sp>
        <p:nvSpPr>
          <p:cNvPr id="3" name="Content Placeholder 2"/>
          <p:cNvSpPr>
            <a:spLocks noGrp="1"/>
          </p:cNvSpPr>
          <p:nvPr>
            <p:ph idx="1"/>
          </p:nvPr>
        </p:nvSpPr>
        <p:spPr>
          <a:xfrm>
            <a:off x="179513" y="1600206"/>
            <a:ext cx="8619934" cy="4525963"/>
          </a:xfrm>
          <a:prstGeom prst="rect">
            <a:avLst/>
          </a:prstGeom>
        </p:spPr>
        <p:txBody>
          <a:bodyPr/>
          <a:lstStyle>
            <a:lvl1pPr>
              <a:defRPr sz="2200"/>
            </a:lvl1pPr>
            <a:lvl2pPr>
              <a:defRPr sz="2200"/>
            </a:lvl2pPr>
            <a:lvl3pPr>
              <a:defRPr sz="2200"/>
            </a:lvl3pPr>
            <a:lvl4pPr>
              <a:defRPr sz="2200"/>
            </a:lvl4pPr>
            <a:lvl5pPr>
              <a:defRPr sz="2200"/>
            </a:lvl5pPr>
          </a:lstStyle>
          <a:p>
            <a:pPr lvl="0"/>
            <a:r>
              <a:rPr lang="hu-HU" dirty="0"/>
              <a:t>Click </a:t>
            </a:r>
            <a:r>
              <a:rPr lang="hu-HU" dirty="0" err="1"/>
              <a:t>to</a:t>
            </a:r>
            <a:r>
              <a:rPr lang="hu-HU" dirty="0"/>
              <a:t> </a:t>
            </a:r>
            <a:r>
              <a:rPr lang="hu-HU" dirty="0" err="1"/>
              <a:t>edit</a:t>
            </a:r>
            <a:r>
              <a:rPr lang="hu-HU" dirty="0"/>
              <a:t> Master text </a:t>
            </a:r>
            <a:r>
              <a:rPr lang="hu-HU" dirty="0" err="1"/>
              <a:t>styles</a:t>
            </a:r>
            <a:endParaRPr lang="hu-HU" dirty="0"/>
          </a:p>
          <a:p>
            <a:pPr lvl="1"/>
            <a:r>
              <a:rPr lang="hu-HU" dirty="0" err="1"/>
              <a:t>Second</a:t>
            </a:r>
            <a:r>
              <a:rPr lang="hu-HU" dirty="0"/>
              <a:t> </a:t>
            </a:r>
            <a:r>
              <a:rPr lang="hu-HU" dirty="0" err="1"/>
              <a:t>level</a:t>
            </a:r>
            <a:endParaRPr lang="hu-HU" dirty="0"/>
          </a:p>
          <a:p>
            <a:pPr lvl="2"/>
            <a:r>
              <a:rPr lang="hu-HU" dirty="0" err="1"/>
              <a:t>Third</a:t>
            </a:r>
            <a:r>
              <a:rPr lang="hu-HU" dirty="0"/>
              <a:t> </a:t>
            </a:r>
            <a:r>
              <a:rPr lang="hu-HU" dirty="0" err="1"/>
              <a:t>level</a:t>
            </a:r>
            <a:endParaRPr lang="hu-HU" dirty="0"/>
          </a:p>
          <a:p>
            <a:pPr lvl="3"/>
            <a:r>
              <a:rPr lang="hu-HU" dirty="0" err="1"/>
              <a:t>Fourth</a:t>
            </a:r>
            <a:r>
              <a:rPr lang="hu-HU" dirty="0"/>
              <a:t> </a:t>
            </a:r>
            <a:r>
              <a:rPr lang="hu-HU" dirty="0" err="1"/>
              <a:t>level</a:t>
            </a:r>
            <a:endParaRPr lang="hu-HU" dirty="0"/>
          </a:p>
          <a:p>
            <a:pPr lvl="4"/>
            <a:r>
              <a:rPr lang="hu-HU" dirty="0" err="1"/>
              <a:t>Fifth</a:t>
            </a:r>
            <a:r>
              <a:rPr lang="hu-HU" dirty="0"/>
              <a:t> </a:t>
            </a:r>
            <a:r>
              <a:rPr lang="hu-HU" dirty="0" err="1"/>
              <a:t>level</a:t>
            </a:r>
            <a:endParaRPr lang="en-US" dirty="0"/>
          </a:p>
        </p:txBody>
      </p:sp>
      <p:sp>
        <p:nvSpPr>
          <p:cNvPr id="4" name="Date Placeholder 3"/>
          <p:cNvSpPr>
            <a:spLocks noGrp="1"/>
          </p:cNvSpPr>
          <p:nvPr>
            <p:ph type="dt" sz="half" idx="10"/>
          </p:nvPr>
        </p:nvSpPr>
        <p:spPr>
          <a:xfrm>
            <a:off x="457200" y="6356358"/>
            <a:ext cx="2133600" cy="365125"/>
          </a:xfrm>
          <a:prstGeom prst="rect">
            <a:avLst/>
          </a:prstGeom>
        </p:spPr>
        <p:txBody>
          <a:bodyPr/>
          <a:lstStyle>
            <a:lvl1pPr>
              <a:defRPr/>
            </a:lvl1pPr>
          </a:lstStyle>
          <a:p>
            <a:pPr>
              <a:defRPr/>
            </a:pPr>
            <a:fld id="{CD69DE5A-74D5-4D1F-BD8A-16CDEB5A26F2}" type="datetimeFigureOut">
              <a:rPr lang="en-US"/>
              <a:pPr>
                <a:defRPr/>
              </a:pPr>
              <a:t>10/18/2020</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lvl1pPr>
              <a:defRPr/>
            </a:lvl1pPr>
          </a:lstStyle>
          <a:p>
            <a:pPr>
              <a:defRPr/>
            </a:pPr>
            <a:fld id="{8528D95B-28C8-4FC8-9A5F-9BEE327AB812}" type="slidenum">
              <a:rPr lang="en-US"/>
              <a:pPr>
                <a:defRPr/>
              </a:pPr>
              <a:t>‹#›</a:t>
            </a:fld>
            <a:endParaRPr lang="en-US"/>
          </a:p>
        </p:txBody>
      </p:sp>
    </p:spTree>
    <p:extLst>
      <p:ext uri="{BB962C8B-B14F-4D97-AF65-F5344CB8AC3E}">
        <p14:creationId xmlns:p14="http://schemas.microsoft.com/office/powerpoint/2010/main" val="32150811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FB6B89-2F79-4BA7-A23A-F0B188F0D5B2}" type="datetimeFigureOut">
              <a:rPr lang="hu-HU" smtClean="0"/>
              <a:t>2020. 10. 18.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DC4D421C-B488-4AE7-9AB1-C8358B7CD868}" type="slidenum">
              <a:rPr lang="hu-HU" smtClean="0"/>
              <a:t>‹#›</a:t>
            </a:fld>
            <a:endParaRPr lang="hu-HU"/>
          </a:p>
        </p:txBody>
      </p:sp>
    </p:spTree>
    <p:extLst>
      <p:ext uri="{BB962C8B-B14F-4D97-AF65-F5344CB8AC3E}">
        <p14:creationId xmlns:p14="http://schemas.microsoft.com/office/powerpoint/2010/main" val="53811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25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56522" y="274638"/>
            <a:ext cx="5983356" cy="1143000"/>
          </a:xfrm>
          <a:prstGeom prst="rect">
            <a:avLst/>
          </a:prstGeom>
        </p:spPr>
        <p:txBody>
          <a:bodyPr/>
          <a:lstStyle/>
          <a:p>
            <a:r>
              <a:rPr lang="hu-HU"/>
              <a:t>Click to edit Master title style</a:t>
            </a:r>
            <a:endParaRPr lang="en-US"/>
          </a:p>
        </p:txBody>
      </p:sp>
      <p:sp>
        <p:nvSpPr>
          <p:cNvPr id="3" name="Date Placeholder 3"/>
          <p:cNvSpPr>
            <a:spLocks noGrp="1"/>
          </p:cNvSpPr>
          <p:nvPr>
            <p:ph type="dt" sz="half" idx="10"/>
          </p:nvPr>
        </p:nvSpPr>
        <p:spPr>
          <a:xfrm>
            <a:off x="457200" y="6356358"/>
            <a:ext cx="2133600" cy="365125"/>
          </a:xfrm>
          <a:prstGeom prst="rect">
            <a:avLst/>
          </a:prstGeom>
        </p:spPr>
        <p:txBody>
          <a:bodyPr/>
          <a:lstStyle>
            <a:lvl1pPr>
              <a:defRPr/>
            </a:lvl1pPr>
          </a:lstStyle>
          <a:p>
            <a:pPr>
              <a:defRPr/>
            </a:pPr>
            <a:fld id="{54D2EC15-EFBD-402C-BEFB-D66D639060BB}" type="datetimeFigureOut">
              <a:rPr lang="en-US"/>
              <a:pPr>
                <a:defRPr/>
              </a:pPr>
              <a:t>10/18/2020</a:t>
            </a:fld>
            <a:endParaRPr lang="en-US"/>
          </a:p>
        </p:txBody>
      </p:sp>
      <p:sp>
        <p:nvSpPr>
          <p:cNvPr id="4" name="Footer Placeholder 4"/>
          <p:cNvSpPr>
            <a:spLocks noGrp="1"/>
          </p:cNvSpPr>
          <p:nvPr>
            <p:ph type="ftr" sz="quarter" idx="11"/>
          </p:nvPr>
        </p:nvSpPr>
        <p:spPr>
          <a:xfrm>
            <a:off x="3124200" y="635635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6553200" y="6356358"/>
            <a:ext cx="2133600" cy="365125"/>
          </a:xfrm>
          <a:prstGeom prst="rect">
            <a:avLst/>
          </a:prstGeom>
        </p:spPr>
        <p:txBody>
          <a:bodyPr/>
          <a:lstStyle>
            <a:lvl1pPr>
              <a:defRPr/>
            </a:lvl1pPr>
          </a:lstStyle>
          <a:p>
            <a:pPr>
              <a:defRPr/>
            </a:pPr>
            <a:fld id="{CEA73DFE-6AB9-4A57-9130-485E91EA4E25}" type="slidenum">
              <a:rPr lang="en-US"/>
              <a:pPr>
                <a:defRPr/>
              </a:pPr>
              <a:t>‹#›</a:t>
            </a:fld>
            <a:endParaRPr lang="en-US"/>
          </a:p>
        </p:txBody>
      </p:sp>
    </p:spTree>
    <p:extLst>
      <p:ext uri="{BB962C8B-B14F-4D97-AF65-F5344CB8AC3E}">
        <p14:creationId xmlns:p14="http://schemas.microsoft.com/office/powerpoint/2010/main" val="903197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endParaRPr lang="en-US"/>
          </a:p>
        </p:txBody>
      </p:sp>
      <p:sp>
        <p:nvSpPr>
          <p:cNvPr id="4" name="Dátum helye 3"/>
          <p:cNvSpPr>
            <a:spLocks noGrp="1"/>
          </p:cNvSpPr>
          <p:nvPr>
            <p:ph type="dt" sz="half" idx="10"/>
          </p:nvPr>
        </p:nvSpPr>
        <p:spPr/>
        <p:txBody>
          <a:bodyPr/>
          <a:lstStyle/>
          <a:p>
            <a:fld id="{95E262F1-F316-4E57-B0EA-E67B71B154B4}" type="datetimeFigureOut">
              <a:rPr lang="en-US" smtClean="0"/>
              <a:t>10/18/2020</a:t>
            </a:fld>
            <a:endParaRPr lang="en-US"/>
          </a:p>
        </p:txBody>
      </p:sp>
      <p:sp>
        <p:nvSpPr>
          <p:cNvPr id="5" name="Élőláb helye 4"/>
          <p:cNvSpPr>
            <a:spLocks noGrp="1"/>
          </p:cNvSpPr>
          <p:nvPr>
            <p:ph type="ftr" sz="quarter" idx="11"/>
          </p:nvPr>
        </p:nvSpPr>
        <p:spPr/>
        <p:txBody>
          <a:bodyPr/>
          <a:lstStyle/>
          <a:p>
            <a:endParaRPr lang="en-US"/>
          </a:p>
        </p:txBody>
      </p:sp>
      <p:sp>
        <p:nvSpPr>
          <p:cNvPr id="6" name="Dia számának helye 5"/>
          <p:cNvSpPr>
            <a:spLocks noGrp="1"/>
          </p:cNvSpPr>
          <p:nvPr>
            <p:ph type="sldNum" sz="quarter" idx="12"/>
          </p:nvPr>
        </p:nvSpPr>
        <p:spPr/>
        <p:txBody>
          <a:bodyPr/>
          <a:lstStyle/>
          <a:p>
            <a:fld id="{218D93DA-1B6E-4369-A9F0-52D404C25775}" type="slidenum">
              <a:rPr lang="en-US" smtClean="0"/>
              <a:t>‹#›</a:t>
            </a:fld>
            <a:endParaRPr lang="en-US"/>
          </a:p>
        </p:txBody>
      </p:sp>
      <p:sp>
        <p:nvSpPr>
          <p:cNvPr id="8" name="Szöveg helye 2"/>
          <p:cNvSpPr>
            <a:spLocks noGrp="1"/>
          </p:cNvSpPr>
          <p:nvPr>
            <p:ph idx="1"/>
          </p:nvPr>
        </p:nvSpPr>
        <p:spPr>
          <a:xfrm>
            <a:off x="628650" y="1825625"/>
            <a:ext cx="7886700" cy="4351338"/>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Tree>
    <p:extLst>
      <p:ext uri="{BB962C8B-B14F-4D97-AF65-F5344CB8AC3E}">
        <p14:creationId xmlns:p14="http://schemas.microsoft.com/office/powerpoint/2010/main" val="336576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ext Placeholder 11"/>
          <p:cNvSpPr txBox="1">
            <a:spLocks/>
          </p:cNvSpPr>
          <p:nvPr userDrawn="1"/>
        </p:nvSpPr>
        <p:spPr>
          <a:xfrm>
            <a:off x="539750" y="4725144"/>
            <a:ext cx="4032250"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bg1"/>
                </a:solidFill>
                <a:latin typeface="+mj-lt"/>
              </a:rPr>
              <a:t>Text</a:t>
            </a:r>
            <a:endParaRPr lang="en-GB" sz="1800" dirty="0">
              <a:solidFill>
                <a:schemeClr val="bg1"/>
              </a:solidFill>
              <a:latin typeface="Titillium Lt" pitchFamily="50" charset="0"/>
            </a:endParaRPr>
          </a:p>
        </p:txBody>
      </p:sp>
      <p:sp>
        <p:nvSpPr>
          <p:cNvPr id="9" name="Text Placeholder 11"/>
          <p:cNvSpPr txBox="1">
            <a:spLocks/>
          </p:cNvSpPr>
          <p:nvPr userDrawn="1"/>
        </p:nvSpPr>
        <p:spPr>
          <a:xfrm>
            <a:off x="692151" y="4877544"/>
            <a:ext cx="4032250"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bg1"/>
                </a:solidFill>
                <a:latin typeface="+mj-lt"/>
              </a:rPr>
              <a:t>Text</a:t>
            </a:r>
            <a:endParaRPr lang="en-GB" sz="1800" dirty="0">
              <a:solidFill>
                <a:schemeClr val="bg1"/>
              </a:solidFill>
              <a:latin typeface="Titillium Lt" pitchFamily="50" charset="0"/>
            </a:endParaRPr>
          </a:p>
        </p:txBody>
      </p:sp>
      <p:pic>
        <p:nvPicPr>
          <p:cNvPr id="6" name="Kép 5"/>
          <p:cNvPicPr>
            <a:picLocks/>
          </p:cNvPicPr>
          <p:nvPr userDrawn="1"/>
        </p:nvPicPr>
        <p:blipFill>
          <a:blip r:embed="rId9" cstate="print">
            <a:extLst>
              <a:ext uri="{28A0092B-C50C-407E-A947-70E740481C1C}">
                <a14:useLocalDpi xmlns:a14="http://schemas.microsoft.com/office/drawing/2010/main" val="0"/>
              </a:ext>
            </a:extLst>
          </a:blip>
          <a:stretch>
            <a:fillRect/>
          </a:stretch>
        </p:blipFill>
        <p:spPr>
          <a:xfrm>
            <a:off x="8028384" y="7849"/>
            <a:ext cx="1080000" cy="1080000"/>
          </a:xfrm>
          <a:prstGeom prst="rect">
            <a:avLst/>
          </a:prstGeom>
        </p:spPr>
      </p:pic>
      <p:pic>
        <p:nvPicPr>
          <p:cNvPr id="1028" name="Picture 4" descr="Image result for elte informatikai kar cÃ­mer">
            <a:extLst>
              <a:ext uri="{FF2B5EF4-FFF2-40B4-BE49-F238E27FC236}">
                <a16:creationId xmlns:a16="http://schemas.microsoft.com/office/drawing/2014/main" id="{1721A0D4-43B4-4367-80E1-F1680DA39767}"/>
              </a:ext>
            </a:extLst>
          </p:cNvPr>
          <p:cNvPicPr>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028384" y="1046489"/>
            <a:ext cx="1000800" cy="1000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Csoportba foglalás 11">
            <a:extLst>
              <a:ext uri="{FF2B5EF4-FFF2-40B4-BE49-F238E27FC236}">
                <a16:creationId xmlns:a16="http://schemas.microsoft.com/office/drawing/2014/main" id="{32B99D5B-2150-40C4-A420-A85FBB950460}"/>
              </a:ext>
            </a:extLst>
          </p:cNvPr>
          <p:cNvGrpSpPr/>
          <p:nvPr userDrawn="1"/>
        </p:nvGrpSpPr>
        <p:grpSpPr>
          <a:xfrm>
            <a:off x="7956884" y="2126489"/>
            <a:ext cx="1259632" cy="1144013"/>
            <a:chOff x="11094016" y="2060848"/>
            <a:chExt cx="1237152" cy="1008112"/>
          </a:xfrm>
        </p:grpSpPr>
        <p:pic>
          <p:nvPicPr>
            <p:cNvPr id="1030" name="Picture 6" descr="https://www.eitdigital.eu/fileadmin/_processed_/0/3/csm_budapest_landmark_77173e703c.jpg">
              <a:extLst>
                <a:ext uri="{FF2B5EF4-FFF2-40B4-BE49-F238E27FC236}">
                  <a16:creationId xmlns:a16="http://schemas.microsoft.com/office/drawing/2014/main" id="{EA96A06A-9458-4286-9F27-868B87F0108E}"/>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1094016" y="2450660"/>
              <a:ext cx="1080000" cy="618300"/>
            </a:xfrm>
            <a:prstGeom prst="rect">
              <a:avLst/>
            </a:prstGeom>
            <a:noFill/>
            <a:extLst>
              <a:ext uri="{909E8E84-426E-40DD-AFC4-6F175D3DCCD1}">
                <a14:hiddenFill xmlns:a14="http://schemas.microsoft.com/office/drawing/2010/main">
                  <a:solidFill>
                    <a:srgbClr val="FFFFFF"/>
                  </a:solidFill>
                </a14:hiddenFill>
              </a:ext>
            </a:extLst>
          </p:spPr>
        </p:pic>
        <p:sp>
          <p:nvSpPr>
            <p:cNvPr id="16" name="Szövegdoboz 15">
              <a:extLst>
                <a:ext uri="{FF2B5EF4-FFF2-40B4-BE49-F238E27FC236}">
                  <a16:creationId xmlns:a16="http://schemas.microsoft.com/office/drawing/2014/main" id="{AAD9B0B0-AFB7-4946-9439-A74D30E28825}"/>
                </a:ext>
              </a:extLst>
            </p:cNvPr>
            <p:cNvSpPr txBox="1"/>
            <p:nvPr userDrawn="1"/>
          </p:nvSpPr>
          <p:spPr>
            <a:xfrm>
              <a:off x="11274896" y="2060848"/>
              <a:ext cx="1056272" cy="334707"/>
            </a:xfrm>
            <a:prstGeom prst="rect">
              <a:avLst/>
            </a:prstGeom>
            <a:noFill/>
          </p:spPr>
          <p:txBody>
            <a:bodyPr wrap="none" rtlCol="0">
              <a:spAutoFit/>
            </a:bodyPr>
            <a:lstStyle/>
            <a:p>
              <a:pPr algn="ctr"/>
              <a:r>
                <a:rPr lang="en-US" sz="525" dirty="0">
                  <a:ln w="0"/>
                  <a:solidFill>
                    <a:schemeClr val="accent1"/>
                  </a:solidFill>
                  <a:effectLst>
                    <a:outerShdw blurRad="38100" dist="25400" dir="5400000" algn="ctr" rotWithShape="0">
                      <a:srgbClr val="6E747A">
                        <a:alpha val="43000"/>
                      </a:srgbClr>
                    </a:outerShdw>
                  </a:effectLst>
                </a:rPr>
                <a:t>ELTE </a:t>
              </a:r>
              <a:r>
                <a:rPr lang="hu-HU" sz="525" dirty="0">
                  <a:ln w="0"/>
                  <a:solidFill>
                    <a:schemeClr val="accent1"/>
                  </a:solidFill>
                  <a:effectLst>
                    <a:outerShdw blurRad="38100" dist="25400" dir="5400000" algn="ctr" rotWithShape="0">
                      <a:srgbClr val="6E747A">
                        <a:alpha val="43000"/>
                      </a:srgbClr>
                    </a:outerShdw>
                  </a:effectLst>
                </a:rPr>
                <a:t> </a:t>
              </a:r>
            </a:p>
            <a:p>
              <a:pPr algn="ctr"/>
              <a:r>
                <a:rPr lang="en-US" sz="525" dirty="0">
                  <a:ln w="0"/>
                  <a:solidFill>
                    <a:schemeClr val="accent1"/>
                  </a:solidFill>
                  <a:effectLst>
                    <a:outerShdw blurRad="38100" dist="25400" dir="5400000" algn="ctr" rotWithShape="0">
                      <a:srgbClr val="6E747A">
                        <a:alpha val="43000"/>
                      </a:srgbClr>
                    </a:outerShdw>
                  </a:effectLst>
                </a:rPr>
                <a:t>Faculty of Informatics </a:t>
              </a:r>
            </a:p>
            <a:p>
              <a:pPr algn="ctr"/>
              <a:r>
                <a:rPr lang="en-US" sz="525" dirty="0">
                  <a:ln w="0"/>
                  <a:solidFill>
                    <a:schemeClr val="accent1"/>
                  </a:solidFill>
                  <a:effectLst>
                    <a:outerShdw blurRad="38100" dist="25400" dir="5400000" algn="ctr" rotWithShape="0">
                      <a:srgbClr val="6E747A">
                        <a:alpha val="43000"/>
                      </a:srgbClr>
                    </a:outerShdw>
                  </a:effectLst>
                </a:rPr>
                <a:t>EIT Digital CLC</a:t>
              </a:r>
              <a:endParaRPr lang="hu-HU" sz="525" dirty="0">
                <a:ln w="0"/>
                <a:solidFill>
                  <a:schemeClr val="accent1"/>
                </a:solidFill>
                <a:effectLst>
                  <a:outerShdw blurRad="38100" dist="25400" dir="5400000" algn="ctr" rotWithShape="0">
                    <a:srgbClr val="6E747A">
                      <a:alpha val="43000"/>
                    </a:srgbClr>
                  </a:outerShdw>
                </a:effectLst>
              </a:endParaRPr>
            </a:p>
          </p:txBody>
        </p:sp>
      </p:grpSp>
      <p:sp>
        <p:nvSpPr>
          <p:cNvPr id="11" name="Téglalap 10">
            <a:extLst>
              <a:ext uri="{FF2B5EF4-FFF2-40B4-BE49-F238E27FC236}">
                <a16:creationId xmlns:a16="http://schemas.microsoft.com/office/drawing/2014/main" id="{B8FCD5AE-4369-4FA0-8294-65BB0EB032D6}"/>
              </a:ext>
            </a:extLst>
          </p:cNvPr>
          <p:cNvSpPr/>
          <p:nvPr userDrawn="1"/>
        </p:nvSpPr>
        <p:spPr>
          <a:xfrm>
            <a:off x="1861" y="6566520"/>
            <a:ext cx="5454606" cy="390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hu-HU" sz="788" kern="1200" dirty="0" err="1" smtClean="0">
                <a:solidFill>
                  <a:schemeClr val="accent1">
                    <a:lumMod val="50000"/>
                  </a:schemeClr>
                </a:solidFill>
                <a:effectLst/>
                <a:latin typeface="+mn-lt"/>
                <a:ea typeface="+mn-ea"/>
                <a:cs typeface="+mn-cs"/>
              </a:rPr>
              <a:t>Intro</a:t>
            </a:r>
            <a:r>
              <a:rPr lang="hu-HU" sz="788" kern="1200" dirty="0" smtClean="0">
                <a:solidFill>
                  <a:schemeClr val="accent1">
                    <a:lumMod val="50000"/>
                  </a:schemeClr>
                </a:solidFill>
                <a:effectLst/>
                <a:latin typeface="+mn-lt"/>
                <a:ea typeface="+mn-ea"/>
                <a:cs typeface="+mn-cs"/>
              </a:rPr>
              <a:t> </a:t>
            </a:r>
            <a:r>
              <a:rPr lang="hu-HU" sz="788" kern="1200" dirty="0" err="1" smtClean="0">
                <a:solidFill>
                  <a:schemeClr val="accent1">
                    <a:lumMod val="50000"/>
                  </a:schemeClr>
                </a:solidFill>
                <a:effectLst/>
                <a:latin typeface="+mn-lt"/>
                <a:ea typeface="+mn-ea"/>
                <a:cs typeface="+mn-cs"/>
              </a:rPr>
              <a:t>to</a:t>
            </a:r>
            <a:r>
              <a:rPr lang="hu-HU" sz="788" kern="1200" dirty="0" smtClean="0">
                <a:solidFill>
                  <a:schemeClr val="accent1">
                    <a:lumMod val="50000"/>
                  </a:schemeClr>
                </a:solidFill>
                <a:effectLst/>
                <a:latin typeface="+mn-lt"/>
                <a:ea typeface="+mn-ea"/>
                <a:cs typeface="+mn-cs"/>
              </a:rPr>
              <a:t> ML 2020/2021 I..</a:t>
            </a:r>
            <a:endParaRPr lang="en-US" sz="788" dirty="0">
              <a:solidFill>
                <a:schemeClr val="accent1">
                  <a:lumMod val="50000"/>
                </a:schemeClr>
              </a:solidFill>
            </a:endParaRPr>
          </a:p>
        </p:txBody>
      </p:sp>
    </p:spTree>
    <p:extLst>
      <p:ext uri="{BB962C8B-B14F-4D97-AF65-F5344CB8AC3E}">
        <p14:creationId xmlns:p14="http://schemas.microsoft.com/office/powerpoint/2010/main" val="2651838743"/>
      </p:ext>
    </p:extLst>
  </p:cSld>
  <p:clrMap bg1="lt1" tx1="dk1" bg2="lt2" tx2="dk2" accent1="accent1" accent2="accent2" accent3="accent3" accent4="accent4" accent5="accent5" accent6="accent6" hlink="hlink" folHlink="folHlink"/>
  <p:sldLayoutIdLst>
    <p:sldLayoutId id="2147483693" r:id="rId1"/>
    <p:sldLayoutId id="2147483793" r:id="rId2"/>
    <p:sldLayoutId id="2147483796" r:id="rId3"/>
    <p:sldLayoutId id="2147483802" r:id="rId4"/>
    <p:sldLayoutId id="2147483803" r:id="rId5"/>
    <p:sldLayoutId id="2147483804" r:id="rId6"/>
    <p:sldLayoutId id="2147483805" r:id="rId7"/>
  </p:sldLayoutIdLst>
  <p:timing>
    <p:tnLst>
      <p:par>
        <p:cTn id="1" dur="indefinite" restart="never" nodeType="tmRoot"/>
      </p:par>
    </p:tnLst>
  </p:timing>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s://www.theguardian.com/artanddesign/2015/dec/09/nadia-chomy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heguardian.com/artanddesign/2015/dec/09/nadia-chomy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5.gif"/><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3389/fncel.2018.0027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INK-USC/Kag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Necker_cube" TargetMode="External"/><Relationship Id="rId2" Type="http://schemas.openxmlformats.org/officeDocument/2006/relationships/hyperlink" Target="https://hu.wikipedia.org/wiki/Necker-kocka"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conceptnet.io/" TargetMode="External"/><Relationship Id="rId2" Type="http://schemas.openxmlformats.org/officeDocument/2006/relationships/hyperlink" Target="http://www.uq.edu.au/nuq/jack/CBMonks.pd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google.com/search?q=Thatcher+illusions&amp;sxsrf=ALeKk00doMIyRRxorKUa022t1KpPx074dQ:1600534614690&amp;source=lnms&amp;tbm=isch&amp;sa=X&amp;ved=2ahUKEwjr0qKJ2PXrAhUml4sKHT4eDRIQ_AUoAXoECA0QAw&amp;biw=1536&amp;bih=731&amp;dpr=1.2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AC85-FA26-4789-B80E-79F13CA1378E}"/>
              </a:ext>
            </a:extLst>
          </p:cNvPr>
          <p:cNvSpPr>
            <a:spLocks noGrp="1"/>
          </p:cNvSpPr>
          <p:nvPr>
            <p:ph type="ctrTitle"/>
          </p:nvPr>
        </p:nvSpPr>
        <p:spPr>
          <a:xfrm>
            <a:off x="533400" y="533400"/>
            <a:ext cx="8071048" cy="3615680"/>
          </a:xfrm>
        </p:spPr>
        <p:txBody>
          <a:bodyPr>
            <a:normAutofit/>
          </a:bodyPr>
          <a:lstStyle/>
          <a:p>
            <a:r>
              <a:rPr lang="hu-HU" dirty="0" err="1"/>
              <a:t>Lecture</a:t>
            </a:r>
            <a:r>
              <a:rPr lang="hu-HU"/>
              <a:t> </a:t>
            </a:r>
            <a:r>
              <a:rPr lang="hu-HU" smtClean="0"/>
              <a:t>3 ++</a:t>
            </a:r>
            <a:r>
              <a:rPr lang="hu-HU" dirty="0"/>
              <a:t/>
            </a:r>
            <a:br>
              <a:rPr lang="hu-HU" dirty="0"/>
            </a:br>
            <a:r>
              <a:rPr lang="hu-HU" dirty="0"/>
              <a:t>Introduction </a:t>
            </a:r>
            <a:r>
              <a:rPr lang="hu-HU" dirty="0" err="1"/>
              <a:t>to</a:t>
            </a:r>
            <a:r>
              <a:rPr lang="hu-HU" dirty="0"/>
              <a:t> Machine Learning</a:t>
            </a:r>
            <a:br>
              <a:rPr lang="hu-HU" dirty="0"/>
            </a:br>
            <a:r>
              <a:rPr lang="hu-HU" dirty="0" err="1"/>
              <a:t>Fall</a:t>
            </a:r>
            <a:r>
              <a:rPr lang="hu-HU" dirty="0"/>
              <a:t> </a:t>
            </a:r>
            <a:r>
              <a:rPr lang="hu-HU" dirty="0" err="1"/>
              <a:t>Semester</a:t>
            </a:r>
            <a:r>
              <a:rPr lang="hu-HU" dirty="0"/>
              <a:t> 2020-2021</a:t>
            </a:r>
            <a:br>
              <a:rPr lang="hu-HU" dirty="0"/>
            </a:br>
            <a:r>
              <a:rPr lang="hu-HU" b="1" dirty="0">
                <a:highlight>
                  <a:srgbClr val="FFFF00"/>
                </a:highlight>
                <a:sym typeface="Wingdings" panose="05000000000000000000" pitchFamily="2" charset="2"/>
              </a:rPr>
              <a:t> Key </a:t>
            </a:r>
            <a:r>
              <a:rPr lang="hu-HU" b="1" dirty="0" err="1">
                <a:highlight>
                  <a:srgbClr val="FFFF00"/>
                </a:highlight>
                <a:sym typeface="Wingdings" panose="05000000000000000000" pitchFamily="2" charset="2"/>
              </a:rPr>
              <a:t>problems</a:t>
            </a:r>
            <a:r>
              <a:rPr lang="hu-HU" b="1" dirty="0">
                <a:highlight>
                  <a:srgbClr val="FFFF00"/>
                </a:highlight>
                <a:sym typeface="Wingdings" panose="05000000000000000000" pitchFamily="2" charset="2"/>
              </a:rPr>
              <a:t> of AI and Human</a:t>
            </a:r>
            <a:br>
              <a:rPr lang="hu-HU" b="1" dirty="0">
                <a:highlight>
                  <a:srgbClr val="FFFF00"/>
                </a:highlight>
                <a:sym typeface="Wingdings" panose="05000000000000000000" pitchFamily="2" charset="2"/>
              </a:rPr>
            </a:br>
            <a:r>
              <a:rPr lang="hu-HU" b="1" dirty="0">
                <a:highlight>
                  <a:srgbClr val="FFFF00"/>
                </a:highlight>
                <a:sym typeface="Wingdings" panose="05000000000000000000" pitchFamily="2" charset="2"/>
              </a:rPr>
              <a:t>     </a:t>
            </a:r>
            <a:r>
              <a:rPr lang="hu-HU" b="1" dirty="0" err="1">
                <a:highlight>
                  <a:srgbClr val="FFFF00"/>
                </a:highlight>
                <a:sym typeface="Wingdings" panose="05000000000000000000" pitchFamily="2" charset="2"/>
              </a:rPr>
              <a:t>Intelligence</a:t>
            </a:r>
            <a:r>
              <a:rPr lang="hu-HU" b="1" dirty="0">
                <a:highlight>
                  <a:srgbClr val="FFFF00"/>
                </a:highlight>
                <a:sym typeface="Wingdings" panose="05000000000000000000" pitchFamily="2" charset="2"/>
              </a:rPr>
              <a:t> (HI)</a:t>
            </a:r>
            <a:endParaRPr lang="hu-HU" b="1" dirty="0">
              <a:highlight>
                <a:srgbClr val="FFFF00"/>
              </a:highlight>
            </a:endParaRPr>
          </a:p>
        </p:txBody>
      </p:sp>
      <p:sp>
        <p:nvSpPr>
          <p:cNvPr id="3" name="Subtitle 2">
            <a:extLst>
              <a:ext uri="{FF2B5EF4-FFF2-40B4-BE49-F238E27FC236}">
                <a16:creationId xmlns:a16="http://schemas.microsoft.com/office/drawing/2014/main" id="{61838F2C-C292-45C6-9935-FE4C2DBA013B}"/>
              </a:ext>
            </a:extLst>
          </p:cNvPr>
          <p:cNvSpPr>
            <a:spLocks noGrp="1"/>
          </p:cNvSpPr>
          <p:nvPr>
            <p:ph type="subTitle" idx="1"/>
          </p:nvPr>
        </p:nvSpPr>
        <p:spPr/>
        <p:txBody>
          <a:bodyPr/>
          <a:lstStyle/>
          <a:p>
            <a:endParaRPr lang="hu-HU" dirty="0"/>
          </a:p>
          <a:p>
            <a:r>
              <a:rPr lang="hu-HU" dirty="0"/>
              <a:t>András Lőrincz</a:t>
            </a:r>
          </a:p>
          <a:p>
            <a:r>
              <a:rPr lang="hu-HU" dirty="0"/>
              <a:t>Department of Artificial </a:t>
            </a:r>
            <a:r>
              <a:rPr lang="hu-HU" dirty="0" err="1"/>
              <a:t>Intelligence</a:t>
            </a:r>
            <a:endParaRPr lang="hu-HU" dirty="0"/>
          </a:p>
          <a:p>
            <a:r>
              <a:rPr lang="hu-HU" dirty="0" err="1"/>
              <a:t>Faculty</a:t>
            </a:r>
            <a:r>
              <a:rPr lang="hu-HU" dirty="0"/>
              <a:t> of </a:t>
            </a:r>
            <a:r>
              <a:rPr lang="hu-HU" dirty="0" err="1"/>
              <a:t>Informatics</a:t>
            </a:r>
            <a:endParaRPr lang="hu-HU" dirty="0"/>
          </a:p>
        </p:txBody>
      </p:sp>
    </p:spTree>
    <p:extLst>
      <p:ext uri="{BB962C8B-B14F-4D97-AF65-F5344CB8AC3E}">
        <p14:creationId xmlns:p14="http://schemas.microsoft.com/office/powerpoint/2010/main" val="3228749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églalap 33">
            <a:extLst>
              <a:ext uri="{FF2B5EF4-FFF2-40B4-BE49-F238E27FC236}">
                <a16:creationId xmlns:a16="http://schemas.microsoft.com/office/drawing/2014/main" id="{2E6AF103-1CA3-45D3-A967-E3B7BD698775}"/>
              </a:ext>
            </a:extLst>
          </p:cNvPr>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2" name="Szöveg helye 1">
            <a:extLst>
              <a:ext uri="{FF2B5EF4-FFF2-40B4-BE49-F238E27FC236}">
                <a16:creationId xmlns:a16="http://schemas.microsoft.com/office/drawing/2014/main" id="{BD137C74-642E-413A-B05F-4682A11FB6B7}"/>
              </a:ext>
            </a:extLst>
          </p:cNvPr>
          <p:cNvSpPr>
            <a:spLocks noGrp="1"/>
          </p:cNvSpPr>
          <p:nvPr>
            <p:ph type="body" sz="quarter" idx="15"/>
          </p:nvPr>
        </p:nvSpPr>
        <p:spPr>
          <a:xfrm>
            <a:off x="467546" y="1160749"/>
            <a:ext cx="7992887" cy="358501"/>
          </a:xfrm>
        </p:spPr>
        <p:txBody>
          <a:bodyPr/>
          <a:lstStyle/>
          <a:p>
            <a:r>
              <a:rPr lang="hu-HU" sz="3000" dirty="0">
                <a:solidFill>
                  <a:schemeClr val="bg1"/>
                </a:solidFill>
              </a:rPr>
              <a:t>The main </a:t>
            </a:r>
            <a:r>
              <a:rPr lang="hu-HU" sz="3000" dirty="0" err="1">
                <a:solidFill>
                  <a:schemeClr val="bg1"/>
                </a:solidFill>
              </a:rPr>
              <a:t>problem</a:t>
            </a:r>
            <a:r>
              <a:rPr lang="hu-HU" sz="3000" dirty="0">
                <a:solidFill>
                  <a:schemeClr val="bg1"/>
                </a:solidFill>
              </a:rPr>
              <a:t>: </a:t>
            </a:r>
            <a:r>
              <a:rPr lang="hu-HU" sz="3000" b="1" dirty="0" err="1">
                <a:solidFill>
                  <a:schemeClr val="bg1"/>
                </a:solidFill>
              </a:rPr>
              <a:t>Curse</a:t>
            </a:r>
            <a:r>
              <a:rPr lang="hu-HU" sz="3000" b="1" dirty="0">
                <a:solidFill>
                  <a:schemeClr val="bg1"/>
                </a:solidFill>
              </a:rPr>
              <a:t> of </a:t>
            </a:r>
            <a:r>
              <a:rPr lang="hu-HU" sz="3000" b="1" dirty="0" err="1">
                <a:solidFill>
                  <a:schemeClr val="bg1"/>
                </a:solidFill>
              </a:rPr>
              <a:t>dimensionality</a:t>
            </a:r>
            <a:r>
              <a:rPr lang="hu-HU" sz="3000" b="1" dirty="0">
                <a:solidFill>
                  <a:schemeClr val="bg1"/>
                </a:solidFill>
              </a:rPr>
              <a:t> </a:t>
            </a:r>
          </a:p>
        </p:txBody>
      </p:sp>
      <p:sp>
        <p:nvSpPr>
          <p:cNvPr id="4" name="Téglalap 3">
            <a:extLst>
              <a:ext uri="{FF2B5EF4-FFF2-40B4-BE49-F238E27FC236}">
                <a16:creationId xmlns:a16="http://schemas.microsoft.com/office/drawing/2014/main" id="{EBD471AD-07AA-49AD-8391-D254205C0EE8}"/>
              </a:ext>
            </a:extLst>
          </p:cNvPr>
          <p:cNvSpPr/>
          <p:nvPr/>
        </p:nvSpPr>
        <p:spPr>
          <a:xfrm>
            <a:off x="4455223" y="2738293"/>
            <a:ext cx="2700000" cy="2700000"/>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5" name="Ellipszis 4">
            <a:extLst>
              <a:ext uri="{FF2B5EF4-FFF2-40B4-BE49-F238E27FC236}">
                <a16:creationId xmlns:a16="http://schemas.microsoft.com/office/drawing/2014/main" id="{620FAA42-7FF8-4D6C-A37C-191ED89E1570}"/>
              </a:ext>
            </a:extLst>
          </p:cNvPr>
          <p:cNvSpPr/>
          <p:nvPr/>
        </p:nvSpPr>
        <p:spPr>
          <a:xfrm>
            <a:off x="4463988" y="2738293"/>
            <a:ext cx="2700000" cy="2700000"/>
          </a:xfrm>
          <a:prstGeom prst="ellipse">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dirty="0"/>
          </a:p>
        </p:txBody>
      </p:sp>
      <p:sp>
        <p:nvSpPr>
          <p:cNvPr id="6" name="Ellipszis 5">
            <a:extLst>
              <a:ext uri="{FF2B5EF4-FFF2-40B4-BE49-F238E27FC236}">
                <a16:creationId xmlns:a16="http://schemas.microsoft.com/office/drawing/2014/main" id="{61B9FCD7-4692-438A-8F56-578348BD93EE}"/>
              </a:ext>
            </a:extLst>
          </p:cNvPr>
          <p:cNvSpPr/>
          <p:nvPr/>
        </p:nvSpPr>
        <p:spPr>
          <a:xfrm>
            <a:off x="5778220" y="4034293"/>
            <a:ext cx="54006"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cxnSp>
        <p:nvCxnSpPr>
          <p:cNvPr id="10" name="Egyenes összekötő 9">
            <a:extLst>
              <a:ext uri="{FF2B5EF4-FFF2-40B4-BE49-F238E27FC236}">
                <a16:creationId xmlns:a16="http://schemas.microsoft.com/office/drawing/2014/main" id="{FE85EE5C-08EE-469F-8803-A9F95A30AA45}"/>
              </a:ext>
            </a:extLst>
          </p:cNvPr>
          <p:cNvCxnSpPr>
            <a:cxnSpLocks/>
            <a:stCxn id="5" idx="7"/>
          </p:cNvCxnSpPr>
          <p:nvPr/>
        </p:nvCxnSpPr>
        <p:spPr>
          <a:xfrm>
            <a:off x="6768582" y="3133700"/>
            <a:ext cx="1899108" cy="1888629"/>
          </a:xfrm>
          <a:prstGeom prst="line">
            <a:avLst/>
          </a:prstGeom>
          <a:ln/>
        </p:spPr>
        <p:style>
          <a:lnRef idx="1">
            <a:schemeClr val="dk1"/>
          </a:lnRef>
          <a:fillRef idx="0">
            <a:schemeClr val="dk1"/>
          </a:fillRef>
          <a:effectRef idx="0">
            <a:schemeClr val="dk1"/>
          </a:effectRef>
          <a:fontRef idx="minor">
            <a:schemeClr val="tx1"/>
          </a:fontRef>
        </p:style>
      </p:cxnSp>
      <p:cxnSp>
        <p:nvCxnSpPr>
          <p:cNvPr id="15" name="Egyenes összekötő 14">
            <a:extLst>
              <a:ext uri="{FF2B5EF4-FFF2-40B4-BE49-F238E27FC236}">
                <a16:creationId xmlns:a16="http://schemas.microsoft.com/office/drawing/2014/main" id="{2DED9264-E682-4457-A195-F5E2F0A99D2B}"/>
              </a:ext>
            </a:extLst>
          </p:cNvPr>
          <p:cNvCxnSpPr>
            <a:cxnSpLocks/>
          </p:cNvCxnSpPr>
          <p:nvPr/>
        </p:nvCxnSpPr>
        <p:spPr>
          <a:xfrm>
            <a:off x="5810875" y="4056488"/>
            <a:ext cx="1880164" cy="1960254"/>
          </a:xfrm>
          <a:prstGeom prst="line">
            <a:avLst/>
          </a:prstGeom>
          <a:ln/>
        </p:spPr>
        <p:style>
          <a:lnRef idx="1">
            <a:schemeClr val="dk1"/>
          </a:lnRef>
          <a:fillRef idx="0">
            <a:schemeClr val="dk1"/>
          </a:fillRef>
          <a:effectRef idx="0">
            <a:schemeClr val="dk1"/>
          </a:effectRef>
          <a:fontRef idx="minor">
            <a:schemeClr val="tx1"/>
          </a:fontRef>
        </p:style>
      </p:cxnSp>
      <p:cxnSp>
        <p:nvCxnSpPr>
          <p:cNvPr id="17" name="Egyenes összekötő 16">
            <a:extLst>
              <a:ext uri="{FF2B5EF4-FFF2-40B4-BE49-F238E27FC236}">
                <a16:creationId xmlns:a16="http://schemas.microsoft.com/office/drawing/2014/main" id="{9049785A-0F10-4200-BC07-CBC94A45608A}"/>
              </a:ext>
            </a:extLst>
          </p:cNvPr>
          <p:cNvCxnSpPr>
            <a:cxnSpLocks/>
          </p:cNvCxnSpPr>
          <p:nvPr/>
        </p:nvCxnSpPr>
        <p:spPr>
          <a:xfrm>
            <a:off x="7163993" y="2756737"/>
            <a:ext cx="1881745" cy="1895572"/>
          </a:xfrm>
          <a:prstGeom prst="line">
            <a:avLst/>
          </a:prstGeom>
          <a:ln/>
        </p:spPr>
        <p:style>
          <a:lnRef idx="1">
            <a:schemeClr val="dk1"/>
          </a:lnRef>
          <a:fillRef idx="0">
            <a:schemeClr val="dk1"/>
          </a:fillRef>
          <a:effectRef idx="0">
            <a:schemeClr val="dk1"/>
          </a:effectRef>
          <a:fontRef idx="minor">
            <a:schemeClr val="tx1"/>
          </a:fontRef>
        </p:style>
      </p:cxnSp>
      <p:cxnSp>
        <p:nvCxnSpPr>
          <p:cNvPr id="21" name="Egyenes összekötő 20">
            <a:extLst>
              <a:ext uri="{FF2B5EF4-FFF2-40B4-BE49-F238E27FC236}">
                <a16:creationId xmlns:a16="http://schemas.microsoft.com/office/drawing/2014/main" id="{9E336D0C-9C0C-4CD8-A77E-5FD5B29E4146}"/>
              </a:ext>
            </a:extLst>
          </p:cNvPr>
          <p:cNvCxnSpPr>
            <a:cxnSpLocks/>
            <a:stCxn id="6" idx="4"/>
            <a:endCxn id="5" idx="7"/>
          </p:cNvCxnSpPr>
          <p:nvPr/>
        </p:nvCxnSpPr>
        <p:spPr>
          <a:xfrm flipV="1">
            <a:off x="5805228" y="3133699"/>
            <a:ext cx="963359" cy="954594"/>
          </a:xfrm>
          <a:prstGeom prst="line">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cxnSp>
        <p:nvCxnSpPr>
          <p:cNvPr id="26" name="Egyenes összekötő 25">
            <a:extLst>
              <a:ext uri="{FF2B5EF4-FFF2-40B4-BE49-F238E27FC236}">
                <a16:creationId xmlns:a16="http://schemas.microsoft.com/office/drawing/2014/main" id="{D3C747FC-4BE5-47BE-8B7C-D15D79C85628}"/>
              </a:ext>
            </a:extLst>
          </p:cNvPr>
          <p:cNvCxnSpPr>
            <a:cxnSpLocks/>
            <a:stCxn id="5" idx="7"/>
          </p:cNvCxnSpPr>
          <p:nvPr/>
        </p:nvCxnSpPr>
        <p:spPr>
          <a:xfrm flipV="1">
            <a:off x="6768587" y="2756737"/>
            <a:ext cx="386641" cy="376966"/>
          </a:xfrm>
          <a:prstGeom prst="line">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sp>
        <p:nvSpPr>
          <p:cNvPr id="31" name="Szövegdoboz 30">
            <a:extLst>
              <a:ext uri="{FF2B5EF4-FFF2-40B4-BE49-F238E27FC236}">
                <a16:creationId xmlns:a16="http://schemas.microsoft.com/office/drawing/2014/main" id="{8457BCFC-21EA-4040-A644-6E15923A20B5}"/>
              </a:ext>
            </a:extLst>
          </p:cNvPr>
          <p:cNvSpPr txBox="1"/>
          <p:nvPr/>
        </p:nvSpPr>
        <p:spPr>
          <a:xfrm>
            <a:off x="6618211" y="3869007"/>
            <a:ext cx="574349" cy="461665"/>
          </a:xfrm>
          <a:prstGeom prst="rect">
            <a:avLst/>
          </a:prstGeom>
          <a:noFill/>
        </p:spPr>
        <p:txBody>
          <a:bodyPr wrap="square" rtlCol="0">
            <a:spAutoFit/>
          </a:bodyPr>
          <a:lstStyle/>
          <a:p>
            <a:r>
              <a:rPr lang="hu-HU" sz="2400" dirty="0">
                <a:solidFill>
                  <a:schemeClr val="bg1"/>
                </a:solidFill>
              </a:rPr>
              <a:t>1</a:t>
            </a:r>
          </a:p>
        </p:txBody>
      </p:sp>
      <mc:AlternateContent xmlns:mc="http://schemas.openxmlformats.org/markup-compatibility/2006" xmlns:a14="http://schemas.microsoft.com/office/drawing/2010/main">
        <mc:Choice Requires="a14">
          <p:sp>
            <p:nvSpPr>
              <p:cNvPr id="32" name="Szövegdoboz 31">
                <a:extLst>
                  <a:ext uri="{FF2B5EF4-FFF2-40B4-BE49-F238E27FC236}">
                    <a16:creationId xmlns:a16="http://schemas.microsoft.com/office/drawing/2014/main" id="{616442F2-EB00-4DE5-99BC-4F854563F796}"/>
                  </a:ext>
                </a:extLst>
              </p:cNvPr>
              <p:cNvSpPr txBox="1"/>
              <p:nvPr/>
            </p:nvSpPr>
            <p:spPr>
              <a:xfrm>
                <a:off x="7236460" y="3264002"/>
                <a:ext cx="963359" cy="373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hu-HU" sz="2400" i="1">
                              <a:solidFill>
                                <a:schemeClr val="bg1"/>
                              </a:solidFill>
                              <a:latin typeface="Cambria Math" panose="02040503050406030204" pitchFamily="18" charset="0"/>
                            </a:rPr>
                          </m:ctrlPr>
                        </m:radPr>
                        <m:deg/>
                        <m:e>
                          <m:r>
                            <a:rPr lang="hu-HU" sz="2400" i="1">
                              <a:solidFill>
                                <a:schemeClr val="bg1"/>
                              </a:solidFill>
                              <a:latin typeface="Cambria Math" panose="02040503050406030204" pitchFamily="18" charset="0"/>
                            </a:rPr>
                            <m:t>𝑛</m:t>
                          </m:r>
                        </m:e>
                      </m:rad>
                      <m:r>
                        <a:rPr lang="hu-HU" sz="2400" i="1">
                          <a:solidFill>
                            <a:schemeClr val="bg1"/>
                          </a:solidFill>
                          <a:latin typeface="Cambria Math" panose="02040503050406030204" pitchFamily="18" charset="0"/>
                        </a:rPr>
                        <m:t>−1</m:t>
                      </m:r>
                    </m:oMath>
                  </m:oMathPara>
                </a14:m>
                <a:endParaRPr lang="hu-HU" sz="1350" dirty="0">
                  <a:solidFill>
                    <a:schemeClr val="bg1"/>
                  </a:solidFill>
                </a:endParaRPr>
              </a:p>
            </p:txBody>
          </p:sp>
        </mc:Choice>
        <mc:Fallback xmlns="">
          <p:sp>
            <p:nvSpPr>
              <p:cNvPr id="32" name="Szövegdoboz 31">
                <a:extLst>
                  <a:ext uri="{FF2B5EF4-FFF2-40B4-BE49-F238E27FC236}">
                    <a16:creationId xmlns:a16="http://schemas.microsoft.com/office/drawing/2014/main" id="{616442F2-EB00-4DE5-99BC-4F854563F796}"/>
                  </a:ext>
                </a:extLst>
              </p:cNvPr>
              <p:cNvSpPr txBox="1">
                <a:spLocks noRot="1" noChangeAspect="1" noMove="1" noResize="1" noEditPoints="1" noAdjustHandles="1" noChangeArrowheads="1" noChangeShapeType="1" noTextEdit="1"/>
              </p:cNvSpPr>
              <p:nvPr/>
            </p:nvSpPr>
            <p:spPr>
              <a:xfrm>
                <a:off x="7236460" y="3264002"/>
                <a:ext cx="963359" cy="373436"/>
              </a:xfrm>
              <a:prstGeom prst="rect">
                <a:avLst/>
              </a:prstGeom>
              <a:blipFill>
                <a:blip r:embed="rId2"/>
                <a:stretch>
                  <a:fillRect r="-8861" b="-6452"/>
                </a:stretch>
              </a:blipFill>
            </p:spPr>
            <p:txBody>
              <a:bodyPr/>
              <a:lstStyle/>
              <a:p>
                <a:r>
                  <a:rPr lang="hu-HU">
                    <a:noFill/>
                  </a:rPr>
                  <a:t> </a:t>
                </a:r>
              </a:p>
            </p:txBody>
          </p:sp>
        </mc:Fallback>
      </mc:AlternateContent>
      <p:sp>
        <p:nvSpPr>
          <p:cNvPr id="3" name="Szöveg helye 2">
            <a:extLst>
              <a:ext uri="{FF2B5EF4-FFF2-40B4-BE49-F238E27FC236}">
                <a16:creationId xmlns:a16="http://schemas.microsoft.com/office/drawing/2014/main" id="{61A1BBA1-A2C6-4BB1-81BE-54ACA138AA1B}"/>
              </a:ext>
            </a:extLst>
          </p:cNvPr>
          <p:cNvSpPr>
            <a:spLocks noGrp="1"/>
          </p:cNvSpPr>
          <p:nvPr>
            <p:ph type="body" sz="quarter" idx="16"/>
          </p:nvPr>
        </p:nvSpPr>
        <p:spPr>
          <a:xfrm>
            <a:off x="-18510" y="1971006"/>
            <a:ext cx="7830870" cy="4770362"/>
          </a:xfrm>
        </p:spPr>
        <p:txBody>
          <a:bodyPr/>
          <a:lstStyle/>
          <a:p>
            <a:pPr indent="0">
              <a:buNone/>
            </a:pPr>
            <a:r>
              <a:rPr lang="hu-HU" sz="1800" dirty="0" err="1">
                <a:solidFill>
                  <a:schemeClr val="bg1"/>
                </a:solidFill>
              </a:rPr>
              <a:t>Consider</a:t>
            </a:r>
            <a:r>
              <a:rPr lang="hu-HU" sz="1800" dirty="0">
                <a:solidFill>
                  <a:schemeClr val="bg1"/>
                </a:solidFill>
              </a:rPr>
              <a:t> a </a:t>
            </a:r>
            <a:r>
              <a:rPr lang="hu-HU" sz="1800" dirty="0" err="1">
                <a:solidFill>
                  <a:schemeClr val="bg1"/>
                </a:solidFill>
              </a:rPr>
              <a:t>finite</a:t>
            </a:r>
            <a:r>
              <a:rPr lang="hu-HU" sz="1800" dirty="0">
                <a:solidFill>
                  <a:schemeClr val="bg1"/>
                </a:solidFill>
              </a:rPr>
              <a:t> </a:t>
            </a:r>
            <a:r>
              <a:rPr lang="hu-HU" sz="1800" dirty="0" err="1">
                <a:solidFill>
                  <a:schemeClr val="bg1"/>
                </a:solidFill>
              </a:rPr>
              <a:t>world</a:t>
            </a:r>
            <a:r>
              <a:rPr lang="hu-HU" sz="1800" dirty="0">
                <a:solidFill>
                  <a:schemeClr val="bg1"/>
                </a:solidFill>
              </a:rPr>
              <a:t> of dimension </a:t>
            </a:r>
            <a:r>
              <a:rPr lang="hu-HU" sz="1800" i="1" dirty="0">
                <a:solidFill>
                  <a:schemeClr val="bg1"/>
                </a:solidFill>
                <a:latin typeface="Times New Roman" panose="02020603050405020304" pitchFamily="18" charset="0"/>
                <a:cs typeface="Times New Roman" panose="02020603050405020304" pitchFamily="18" charset="0"/>
              </a:rPr>
              <a:t>n</a:t>
            </a:r>
            <a:r>
              <a:rPr lang="hu-HU" sz="1800" dirty="0">
                <a:solidFill>
                  <a:schemeClr val="bg1"/>
                </a:solidFill>
              </a:rPr>
              <a:t> (</a:t>
            </a:r>
            <a:r>
              <a:rPr lang="hu-HU" sz="1800" dirty="0" err="1">
                <a:solidFill>
                  <a:schemeClr val="bg1"/>
                </a:solidFill>
              </a:rPr>
              <a:t>number</a:t>
            </a:r>
            <a:r>
              <a:rPr lang="hu-HU" sz="1800" dirty="0">
                <a:solidFill>
                  <a:schemeClr val="bg1"/>
                </a:solidFill>
              </a:rPr>
              <a:t> of </a:t>
            </a:r>
            <a:r>
              <a:rPr lang="hu-HU" sz="1800" dirty="0" err="1">
                <a:solidFill>
                  <a:schemeClr val="bg1"/>
                </a:solidFill>
              </a:rPr>
              <a:t>variables</a:t>
            </a:r>
            <a:r>
              <a:rPr lang="hu-HU" sz="1800" dirty="0">
                <a:solidFill>
                  <a:schemeClr val="bg1"/>
                </a:solidFill>
              </a:rPr>
              <a:t>)</a:t>
            </a:r>
            <a:r>
              <a:rPr lang="hu-HU" sz="1800" i="1" dirty="0">
                <a:solidFill>
                  <a:schemeClr val="bg1"/>
                </a:solidFill>
                <a:latin typeface="Times New Roman" panose="02020603050405020304" pitchFamily="18" charset="0"/>
                <a:cs typeface="Times New Roman" panose="02020603050405020304" pitchFamily="18" charset="0"/>
              </a:rPr>
              <a:t> </a:t>
            </a:r>
          </a:p>
          <a:p>
            <a:pPr marL="257168" indent="-257168">
              <a:buFont typeface="Wingdings" panose="05000000000000000000" pitchFamily="2" charset="2"/>
              <a:buChar char="à"/>
            </a:pPr>
            <a:r>
              <a:rPr lang="hu-HU" sz="1800" dirty="0" err="1">
                <a:solidFill>
                  <a:schemeClr val="bg1"/>
                </a:solidFill>
                <a:sym typeface="Wingdings" panose="05000000000000000000" pitchFamily="2" charset="2"/>
              </a:rPr>
              <a:t>normalize</a:t>
            </a:r>
            <a:r>
              <a:rPr lang="hu-HU" sz="1800" dirty="0">
                <a:solidFill>
                  <a:schemeClr val="bg1"/>
                </a:solidFill>
                <a:sym typeface="Wingdings" panose="05000000000000000000" pitchFamily="2" charset="2"/>
              </a:rPr>
              <a:t> </a:t>
            </a:r>
            <a:r>
              <a:rPr lang="hu-HU" sz="1800" dirty="0" err="1">
                <a:solidFill>
                  <a:schemeClr val="bg1"/>
                </a:solidFill>
                <a:sym typeface="Wingdings" panose="05000000000000000000" pitchFamily="2" charset="2"/>
              </a:rPr>
              <a:t>all</a:t>
            </a:r>
            <a:r>
              <a:rPr lang="hu-HU" sz="1800" dirty="0">
                <a:solidFill>
                  <a:schemeClr val="bg1"/>
                </a:solidFill>
              </a:rPr>
              <a:t> </a:t>
            </a:r>
            <a:r>
              <a:rPr lang="hu-HU" sz="1800" dirty="0" err="1">
                <a:solidFill>
                  <a:schemeClr val="bg1"/>
                </a:solidFill>
              </a:rPr>
              <a:t>dimensions</a:t>
            </a:r>
            <a:r>
              <a:rPr lang="hu-HU" sz="1800" dirty="0">
                <a:solidFill>
                  <a:schemeClr val="bg1"/>
                </a:solidFill>
              </a:rPr>
              <a:t> </a:t>
            </a:r>
            <a:r>
              <a:rPr lang="hu-HU" sz="1800" dirty="0" err="1">
                <a:solidFill>
                  <a:schemeClr val="bg1"/>
                </a:solidFill>
              </a:rPr>
              <a:t>to</a:t>
            </a:r>
            <a:r>
              <a:rPr lang="hu-HU" sz="1800" dirty="0">
                <a:solidFill>
                  <a:schemeClr val="bg1"/>
                </a:solidFill>
              </a:rPr>
              <a:t> </a:t>
            </a:r>
            <a:r>
              <a:rPr lang="hu-HU" sz="1800" dirty="0" err="1">
                <a:solidFill>
                  <a:schemeClr val="bg1"/>
                </a:solidFill>
              </a:rPr>
              <a:t>scale</a:t>
            </a:r>
            <a:r>
              <a:rPr lang="hu-HU" sz="1800" dirty="0">
                <a:solidFill>
                  <a:schemeClr val="bg1"/>
                </a:solidFill>
              </a:rPr>
              <a:t> </a:t>
            </a:r>
            <a:r>
              <a:rPr lang="hu-HU" sz="1800" dirty="0" err="1">
                <a:solidFill>
                  <a:schemeClr val="bg1"/>
                </a:solidFill>
              </a:rPr>
              <a:t>between</a:t>
            </a:r>
            <a:r>
              <a:rPr lang="hu-HU" sz="1800" dirty="0">
                <a:solidFill>
                  <a:schemeClr val="bg1"/>
                </a:solidFill>
              </a:rPr>
              <a:t> -1 and +1</a:t>
            </a:r>
          </a:p>
          <a:p>
            <a:pPr marL="257168" indent="-257168">
              <a:buFont typeface="Wingdings" panose="05000000000000000000" pitchFamily="2" charset="2"/>
              <a:buChar char="à"/>
            </a:pPr>
            <a:r>
              <a:rPr lang="hu-HU" sz="1800" dirty="0" err="1">
                <a:solidFill>
                  <a:schemeClr val="bg1"/>
                </a:solidFill>
              </a:rPr>
              <a:t>draw</a:t>
            </a:r>
            <a:r>
              <a:rPr lang="hu-HU" sz="1800" dirty="0">
                <a:solidFill>
                  <a:schemeClr val="bg1"/>
                </a:solidFill>
              </a:rPr>
              <a:t> </a:t>
            </a:r>
            <a:r>
              <a:rPr lang="hu-HU" sz="1800" dirty="0" err="1">
                <a:solidFill>
                  <a:schemeClr val="bg1"/>
                </a:solidFill>
              </a:rPr>
              <a:t>the</a:t>
            </a:r>
            <a:r>
              <a:rPr lang="hu-HU" sz="1800" dirty="0">
                <a:solidFill>
                  <a:schemeClr val="bg1"/>
                </a:solidFill>
              </a:rPr>
              <a:t> </a:t>
            </a:r>
            <a:r>
              <a:rPr lang="hu-HU" sz="1800" dirty="0" err="1">
                <a:solidFill>
                  <a:schemeClr val="bg1"/>
                </a:solidFill>
              </a:rPr>
              <a:t>maximal</a:t>
            </a:r>
            <a:r>
              <a:rPr lang="hu-HU" sz="1800" dirty="0">
                <a:solidFill>
                  <a:schemeClr val="bg1"/>
                </a:solidFill>
              </a:rPr>
              <a:t> ’</a:t>
            </a:r>
            <a:r>
              <a:rPr lang="hu-HU" sz="1800" dirty="0" err="1">
                <a:solidFill>
                  <a:schemeClr val="bg1"/>
                </a:solidFill>
              </a:rPr>
              <a:t>sphere</a:t>
            </a:r>
            <a:r>
              <a:rPr lang="hu-HU" sz="1800" dirty="0">
                <a:solidFill>
                  <a:schemeClr val="bg1"/>
                </a:solidFill>
              </a:rPr>
              <a:t>’</a:t>
            </a:r>
          </a:p>
          <a:p>
            <a:pPr indent="0">
              <a:buNone/>
            </a:pPr>
            <a:endParaRPr lang="hu-HU" sz="1800" dirty="0">
              <a:solidFill>
                <a:schemeClr val="bg1"/>
              </a:solidFill>
            </a:endParaRPr>
          </a:p>
          <a:p>
            <a:pPr indent="0">
              <a:buNone/>
            </a:pPr>
            <a:r>
              <a:rPr lang="hu-HU" sz="1800" dirty="0">
                <a:solidFill>
                  <a:schemeClr val="bg1"/>
                </a:solidFill>
              </a:rPr>
              <a:t>The </a:t>
            </a:r>
            <a:r>
              <a:rPr lang="hu-HU" sz="1800" dirty="0" err="1">
                <a:solidFill>
                  <a:schemeClr val="bg1"/>
                </a:solidFill>
              </a:rPr>
              <a:t>curse</a:t>
            </a:r>
            <a:endParaRPr lang="hu-HU" sz="1800" dirty="0">
              <a:solidFill>
                <a:schemeClr val="bg1"/>
              </a:solidFill>
            </a:endParaRPr>
          </a:p>
          <a:p>
            <a:pPr marL="257168" indent="-257168">
              <a:buFont typeface="Wingdings" panose="05000000000000000000" pitchFamily="2" charset="2"/>
              <a:buChar char="à"/>
            </a:pPr>
            <a:r>
              <a:rPr lang="hu-HU" sz="1800" dirty="0">
                <a:solidFill>
                  <a:schemeClr val="bg1"/>
                </a:solidFill>
              </a:rPr>
              <a:t>dimension of HD image ~ 10</a:t>
            </a:r>
            <a:r>
              <a:rPr lang="hu-HU" sz="1800" baseline="30000" dirty="0">
                <a:solidFill>
                  <a:schemeClr val="bg1"/>
                </a:solidFill>
              </a:rPr>
              <a:t>6</a:t>
            </a:r>
          </a:p>
          <a:p>
            <a:pPr marL="257168" indent="-257168">
              <a:buFont typeface="Wingdings" panose="05000000000000000000" pitchFamily="2" charset="2"/>
              <a:buChar char="à"/>
            </a:pPr>
            <a:r>
              <a:rPr lang="hu-HU" sz="1800" dirty="0">
                <a:solidFill>
                  <a:schemeClr val="bg1"/>
                </a:solidFill>
              </a:rPr>
              <a:t>’</a:t>
            </a:r>
            <a:r>
              <a:rPr lang="hu-HU" sz="1800" dirty="0" err="1">
                <a:solidFill>
                  <a:schemeClr val="bg1"/>
                </a:solidFill>
              </a:rPr>
              <a:t>hedgehog</a:t>
            </a:r>
            <a:r>
              <a:rPr lang="hu-HU" sz="1800" dirty="0">
                <a:solidFill>
                  <a:schemeClr val="bg1"/>
                </a:solidFill>
              </a:rPr>
              <a:t> </a:t>
            </a:r>
            <a:r>
              <a:rPr lang="hu-HU" sz="1800" dirty="0" err="1">
                <a:solidFill>
                  <a:schemeClr val="bg1"/>
                </a:solidFill>
              </a:rPr>
              <a:t>thorns</a:t>
            </a:r>
            <a:r>
              <a:rPr lang="hu-HU" sz="1800" dirty="0">
                <a:solidFill>
                  <a:schemeClr val="bg1"/>
                </a:solidFill>
              </a:rPr>
              <a:t>’ of </a:t>
            </a:r>
            <a:r>
              <a:rPr lang="hu-HU" sz="1800" dirty="0" err="1">
                <a:solidFill>
                  <a:schemeClr val="bg1"/>
                </a:solidFill>
              </a:rPr>
              <a:t>length</a:t>
            </a:r>
            <a:r>
              <a:rPr lang="hu-HU" sz="1800" dirty="0">
                <a:solidFill>
                  <a:schemeClr val="bg1"/>
                </a:solidFill>
              </a:rPr>
              <a:t> 999 (!)</a:t>
            </a:r>
          </a:p>
          <a:p>
            <a:pPr marL="257168" indent="-257168">
              <a:buFont typeface="Wingdings" panose="05000000000000000000" pitchFamily="2" charset="2"/>
              <a:buChar char="à"/>
            </a:pPr>
            <a:r>
              <a:rPr lang="hu-HU" sz="1800" dirty="0">
                <a:solidFill>
                  <a:schemeClr val="bg1"/>
                </a:solidFill>
              </a:rPr>
              <a:t>2</a:t>
            </a:r>
            <a:r>
              <a:rPr lang="hu-HU" sz="1800" baseline="30000" dirty="0">
                <a:solidFill>
                  <a:schemeClr val="bg1"/>
                </a:solidFill>
              </a:rPr>
              <a:t>1,000,000</a:t>
            </a:r>
            <a:r>
              <a:rPr lang="hu-HU" sz="1800" dirty="0">
                <a:solidFill>
                  <a:schemeClr val="bg1"/>
                </a:solidFill>
              </a:rPr>
              <a:t> of </a:t>
            </a:r>
            <a:r>
              <a:rPr lang="hu-HU" sz="1800" dirty="0" err="1">
                <a:solidFill>
                  <a:schemeClr val="bg1"/>
                </a:solidFill>
              </a:rPr>
              <a:t>them</a:t>
            </a:r>
            <a:r>
              <a:rPr lang="hu-HU" sz="1800" dirty="0">
                <a:solidFill>
                  <a:schemeClr val="bg1"/>
                </a:solidFill>
              </a:rPr>
              <a:t> </a:t>
            </a:r>
            <a:endParaRPr lang="hu-HU" sz="1800" dirty="0" smtClean="0">
              <a:solidFill>
                <a:schemeClr val="bg1"/>
              </a:solidFill>
            </a:endParaRPr>
          </a:p>
          <a:p>
            <a:pPr marL="257168" indent="-257168">
              <a:buFont typeface="Wingdings" panose="05000000000000000000" pitchFamily="2" charset="2"/>
              <a:buChar char="à"/>
            </a:pPr>
            <a:r>
              <a:rPr lang="hu-HU" sz="1800" dirty="0" smtClean="0">
                <a:solidFill>
                  <a:schemeClr val="bg1"/>
                </a:solidFill>
              </a:rPr>
              <a:t>(!!...!!)  </a:t>
            </a:r>
            <a:endParaRPr lang="hu-HU" sz="1800" dirty="0">
              <a:solidFill>
                <a:schemeClr val="bg1"/>
              </a:solidFill>
            </a:endParaRPr>
          </a:p>
          <a:p>
            <a:pPr lvl="1" indent="0">
              <a:buNone/>
            </a:pPr>
            <a:r>
              <a:rPr lang="hu-HU" sz="1800" dirty="0">
                <a:solidFill>
                  <a:schemeClr val="bg1"/>
                </a:solidFill>
              </a:rPr>
              <a:t>(is </a:t>
            </a:r>
            <a:r>
              <a:rPr lang="hu-HU" sz="1800" dirty="0" err="1">
                <a:solidFill>
                  <a:schemeClr val="bg1"/>
                </a:solidFill>
              </a:rPr>
              <a:t>the</a:t>
            </a:r>
            <a:r>
              <a:rPr lang="hu-HU" sz="1800" dirty="0">
                <a:solidFill>
                  <a:schemeClr val="bg1"/>
                </a:solidFill>
              </a:rPr>
              <a:t> </a:t>
            </a:r>
            <a:r>
              <a:rPr lang="hu-HU" sz="1800" dirty="0" err="1">
                <a:solidFill>
                  <a:schemeClr val="bg1"/>
                </a:solidFill>
              </a:rPr>
              <a:t>base</a:t>
            </a:r>
            <a:r>
              <a:rPr lang="hu-HU" sz="1800" dirty="0">
                <a:solidFill>
                  <a:schemeClr val="bg1"/>
                </a:solidFill>
              </a:rPr>
              <a:t> „2” </a:t>
            </a:r>
            <a:r>
              <a:rPr lang="hu-HU" sz="1800" dirty="0" err="1">
                <a:solidFill>
                  <a:schemeClr val="bg1"/>
                </a:solidFill>
              </a:rPr>
              <a:t>true</a:t>
            </a:r>
            <a:r>
              <a:rPr lang="hu-HU" sz="1800" dirty="0">
                <a:solidFill>
                  <a:schemeClr val="bg1"/>
                </a:solidFill>
              </a:rPr>
              <a:t>?)</a:t>
            </a:r>
          </a:p>
          <a:p>
            <a:pPr indent="0">
              <a:buNone/>
            </a:pPr>
            <a:r>
              <a:rPr lang="hu-HU" sz="1800" dirty="0" err="1">
                <a:solidFill>
                  <a:schemeClr val="bg1"/>
                </a:solidFill>
              </a:rPr>
              <a:t>makes</a:t>
            </a:r>
            <a:r>
              <a:rPr lang="hu-HU" sz="1800" dirty="0">
                <a:solidFill>
                  <a:schemeClr val="bg1"/>
                </a:solidFill>
              </a:rPr>
              <a:t> </a:t>
            </a:r>
            <a:r>
              <a:rPr lang="hu-HU" sz="1800" dirty="0" err="1">
                <a:solidFill>
                  <a:schemeClr val="bg1"/>
                </a:solidFill>
              </a:rPr>
              <a:t>hard</a:t>
            </a:r>
            <a:r>
              <a:rPr lang="hu-HU" sz="1800" dirty="0">
                <a:solidFill>
                  <a:schemeClr val="bg1"/>
                </a:solidFill>
              </a:rPr>
              <a:t> </a:t>
            </a:r>
            <a:r>
              <a:rPr lang="hu-HU" sz="1800" dirty="0" err="1">
                <a:solidFill>
                  <a:schemeClr val="bg1"/>
                </a:solidFill>
              </a:rPr>
              <a:t>to</a:t>
            </a:r>
            <a:r>
              <a:rPr lang="hu-HU" sz="1800" dirty="0">
                <a:solidFill>
                  <a:schemeClr val="bg1"/>
                </a:solidFill>
              </a:rPr>
              <a:t> </a:t>
            </a:r>
            <a:r>
              <a:rPr lang="hu-HU" sz="1800" dirty="0" err="1">
                <a:solidFill>
                  <a:schemeClr val="bg1"/>
                </a:solidFill>
              </a:rPr>
              <a:t>search</a:t>
            </a:r>
            <a:r>
              <a:rPr lang="hu-HU" sz="1800" dirty="0">
                <a:solidFill>
                  <a:schemeClr val="bg1"/>
                </a:solidFill>
              </a:rPr>
              <a:t> </a:t>
            </a:r>
            <a:r>
              <a:rPr lang="hu-HU" sz="1800" dirty="0" err="1">
                <a:solidFill>
                  <a:schemeClr val="bg1"/>
                </a:solidFill>
              </a:rPr>
              <a:t>for</a:t>
            </a:r>
            <a:r>
              <a:rPr lang="hu-HU" sz="1800" dirty="0">
                <a:solidFill>
                  <a:schemeClr val="bg1"/>
                </a:solidFill>
              </a:rPr>
              <a:t> </a:t>
            </a:r>
            <a:r>
              <a:rPr lang="hu-HU" sz="1800" dirty="0" err="1">
                <a:solidFill>
                  <a:schemeClr val="bg1"/>
                </a:solidFill>
              </a:rPr>
              <a:t>the</a:t>
            </a:r>
            <a:r>
              <a:rPr lang="hu-HU" sz="1800" dirty="0">
                <a:solidFill>
                  <a:schemeClr val="bg1"/>
                </a:solidFill>
              </a:rPr>
              <a:t> </a:t>
            </a:r>
            <a:r>
              <a:rPr lang="hu-HU" sz="1800" dirty="0" err="1">
                <a:solidFill>
                  <a:schemeClr val="bg1"/>
                </a:solidFill>
              </a:rPr>
              <a:t>optimal</a:t>
            </a:r>
            <a:r>
              <a:rPr lang="hu-HU" sz="1800" dirty="0">
                <a:solidFill>
                  <a:schemeClr val="bg1"/>
                </a:solidFill>
              </a:rPr>
              <a:t> </a:t>
            </a:r>
            <a:r>
              <a:rPr lang="hu-HU" sz="1800" dirty="0" err="1">
                <a:solidFill>
                  <a:schemeClr val="bg1"/>
                </a:solidFill>
              </a:rPr>
              <a:t>solution</a:t>
            </a:r>
            <a:r>
              <a:rPr lang="hu-HU" sz="1800" dirty="0">
                <a:solidFill>
                  <a:schemeClr val="bg1"/>
                </a:solidFill>
              </a:rPr>
              <a:t> </a:t>
            </a:r>
          </a:p>
          <a:p>
            <a:pPr marL="257168" indent="-257168">
              <a:buFont typeface="Wingdings" panose="05000000000000000000" pitchFamily="2" charset="2"/>
              <a:buChar char="à"/>
            </a:pPr>
            <a:endParaRPr lang="hu-HU" sz="1800" dirty="0">
              <a:solidFill>
                <a:schemeClr val="bg1"/>
              </a:solidFill>
            </a:endParaRPr>
          </a:p>
          <a:p>
            <a:pPr indent="0">
              <a:buNone/>
            </a:pPr>
            <a:r>
              <a:rPr lang="hu-HU" sz="1800" dirty="0" err="1">
                <a:solidFill>
                  <a:srgbClr val="FFFF00"/>
                </a:solidFill>
              </a:rPr>
              <a:t>Furthermore</a:t>
            </a:r>
            <a:r>
              <a:rPr lang="hu-HU" sz="1800" dirty="0">
                <a:solidFill>
                  <a:srgbClr val="FFFF00"/>
                </a:solidFill>
              </a:rPr>
              <a:t>, </a:t>
            </a:r>
            <a:r>
              <a:rPr lang="hu-HU" sz="1800" dirty="0" err="1">
                <a:solidFill>
                  <a:srgbClr val="FFFF00"/>
                </a:solidFill>
              </a:rPr>
              <a:t>the</a:t>
            </a:r>
            <a:r>
              <a:rPr lang="hu-HU" sz="1800" dirty="0">
                <a:solidFill>
                  <a:srgbClr val="FFFF00"/>
                </a:solidFill>
              </a:rPr>
              <a:t> human </a:t>
            </a:r>
            <a:r>
              <a:rPr lang="hu-HU" sz="1800" dirty="0" err="1">
                <a:solidFill>
                  <a:srgbClr val="FFFF00"/>
                </a:solidFill>
              </a:rPr>
              <a:t>brain</a:t>
            </a:r>
            <a:endParaRPr lang="hu-HU" sz="1800" dirty="0">
              <a:solidFill>
                <a:srgbClr val="FFFF00"/>
              </a:solidFill>
            </a:endParaRPr>
          </a:p>
          <a:p>
            <a:pPr marL="257168" indent="-257168">
              <a:buFont typeface="Wingdings" panose="05000000000000000000" pitchFamily="2" charset="2"/>
              <a:buChar char="à"/>
            </a:pPr>
            <a:r>
              <a:rPr lang="hu-HU" sz="1800" dirty="0" err="1">
                <a:solidFill>
                  <a:srgbClr val="FFFF00"/>
                </a:solidFill>
              </a:rPr>
              <a:t>can</a:t>
            </a:r>
            <a:r>
              <a:rPr lang="hu-HU" sz="1800" dirty="0">
                <a:solidFill>
                  <a:srgbClr val="FFFF00"/>
                </a:solidFill>
              </a:rPr>
              <a:t> </a:t>
            </a:r>
            <a:r>
              <a:rPr lang="hu-HU" sz="1800" dirty="0" err="1">
                <a:solidFill>
                  <a:srgbClr val="FFFF00"/>
                </a:solidFill>
              </a:rPr>
              <a:t>handle</a:t>
            </a:r>
            <a:r>
              <a:rPr lang="hu-HU" sz="1800" dirty="0">
                <a:solidFill>
                  <a:srgbClr val="FFFF00"/>
                </a:solidFill>
              </a:rPr>
              <a:t> </a:t>
            </a:r>
            <a:r>
              <a:rPr lang="hu-HU" sz="1800" dirty="0" err="1">
                <a:solidFill>
                  <a:srgbClr val="FFFF00"/>
                </a:solidFill>
              </a:rPr>
              <a:t>not</a:t>
            </a:r>
            <a:r>
              <a:rPr lang="hu-HU" sz="1800" dirty="0">
                <a:solidFill>
                  <a:srgbClr val="FFFF00"/>
                </a:solidFill>
              </a:rPr>
              <a:t> more </a:t>
            </a:r>
            <a:r>
              <a:rPr lang="hu-HU" sz="1800" dirty="0" err="1">
                <a:solidFill>
                  <a:srgbClr val="FFFF00"/>
                </a:solidFill>
              </a:rPr>
              <a:t>than</a:t>
            </a:r>
            <a:r>
              <a:rPr lang="hu-HU" sz="1800" dirty="0">
                <a:solidFill>
                  <a:srgbClr val="FFFF00"/>
                </a:solidFill>
              </a:rPr>
              <a:t> cca. 7</a:t>
            </a:r>
            <a:r>
              <a:rPr lang="hu-HU" sz="1800" dirty="0">
                <a:solidFill>
                  <a:srgbClr val="FFFF00"/>
                </a:solidFill>
                <a:sym typeface="Symbol" panose="05050102010706020507" pitchFamily="18" charset="2"/>
              </a:rPr>
              <a:t>2 (~</a:t>
            </a:r>
            <a:r>
              <a:rPr lang="hu-HU" sz="1800" dirty="0">
                <a:solidFill>
                  <a:srgbClr val="FFFF00"/>
                </a:solidFill>
              </a:rPr>
              <a:t>2</a:t>
            </a:r>
            <a:r>
              <a:rPr lang="hu-HU" sz="1800" baseline="30000" dirty="0">
                <a:solidFill>
                  <a:srgbClr val="FFFF00"/>
                </a:solidFill>
              </a:rPr>
              <a:t>3</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components</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at</a:t>
            </a:r>
            <a:r>
              <a:rPr lang="hu-HU" sz="1800" dirty="0">
                <a:solidFill>
                  <a:srgbClr val="FFFF00"/>
                </a:solidFill>
                <a:sym typeface="Symbol" panose="05050102010706020507" pitchFamily="18" charset="2"/>
              </a:rPr>
              <a:t> a </a:t>
            </a:r>
            <a:r>
              <a:rPr lang="hu-HU" sz="1800" dirty="0" err="1">
                <a:solidFill>
                  <a:srgbClr val="FFFF00"/>
                </a:solidFill>
                <a:sym typeface="Symbol" panose="05050102010706020507" pitchFamily="18" charset="2"/>
              </a:rPr>
              <a:t>time</a:t>
            </a:r>
            <a:endParaRPr lang="hu-HU" sz="1800" dirty="0">
              <a:solidFill>
                <a:srgbClr val="FFFF00"/>
              </a:solidFill>
              <a:sym typeface="Symbol" panose="05050102010706020507" pitchFamily="18" charset="2"/>
            </a:endParaRPr>
          </a:p>
          <a:p>
            <a:pPr marL="257168" indent="-257168">
              <a:buFont typeface="Wingdings" panose="05000000000000000000" pitchFamily="2" charset="2"/>
              <a:buChar char="à"/>
            </a:pPr>
            <a:r>
              <a:rPr lang="hu-HU" sz="1800" dirty="0" err="1" smtClean="0">
                <a:solidFill>
                  <a:srgbClr val="FFFF00"/>
                </a:solidFill>
                <a:sym typeface="Symbol" panose="05050102010706020507" pitchFamily="18" charset="2"/>
              </a:rPr>
              <a:t>How</a:t>
            </a:r>
            <a:r>
              <a:rPr lang="hu-HU" sz="1800" dirty="0" smtClean="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big</a:t>
            </a:r>
            <a:r>
              <a:rPr lang="hu-HU" sz="1800" dirty="0">
                <a:solidFill>
                  <a:srgbClr val="FFFF00"/>
                </a:solidFill>
                <a:sym typeface="Symbol" panose="05050102010706020507" pitchFamily="18" charset="2"/>
              </a:rPr>
              <a:t> is 2</a:t>
            </a:r>
            <a:r>
              <a:rPr lang="hu-HU" sz="1800" baseline="30000" dirty="0">
                <a:solidFill>
                  <a:srgbClr val="FFFF00"/>
                </a:solidFill>
                <a:sym typeface="Symbol" panose="05050102010706020507" pitchFamily="18" charset="2"/>
              </a:rPr>
              <a:t>50</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How</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big</a:t>
            </a:r>
            <a:r>
              <a:rPr lang="hu-HU" sz="1800" dirty="0">
                <a:solidFill>
                  <a:srgbClr val="FFFF00"/>
                </a:solidFill>
                <a:sym typeface="Symbol" panose="05050102010706020507" pitchFamily="18" charset="2"/>
              </a:rPr>
              <a:t> is 2</a:t>
            </a:r>
            <a:r>
              <a:rPr lang="hu-HU" sz="1800" baseline="30000" dirty="0">
                <a:solidFill>
                  <a:srgbClr val="FFFF00"/>
                </a:solidFill>
                <a:sym typeface="Symbol" panose="05050102010706020507" pitchFamily="18" charset="2"/>
              </a:rPr>
              <a:t>63</a:t>
            </a:r>
            <a:r>
              <a:rPr lang="hu-HU" sz="1800" dirty="0">
                <a:solidFill>
                  <a:srgbClr val="FFFF00"/>
                </a:solidFill>
                <a:sym typeface="Symbol" panose="05050102010706020507" pitchFamily="18" charset="2"/>
              </a:rPr>
              <a:t>?</a:t>
            </a:r>
          </a:p>
          <a:p>
            <a:pPr marL="257168" indent="-257168">
              <a:buFont typeface="Wingdings" panose="05000000000000000000" pitchFamily="2" charset="2"/>
              <a:buChar char="à"/>
            </a:pPr>
            <a:endParaRPr lang="hu-HU" sz="1800" dirty="0"/>
          </a:p>
        </p:txBody>
      </p:sp>
      <p:pic>
        <p:nvPicPr>
          <p:cNvPr id="1028" name="Picture 4" descr="Image result for chessboard wheat">
            <a:extLst>
              <a:ext uri="{FF2B5EF4-FFF2-40B4-BE49-F238E27FC236}">
                <a16:creationId xmlns:a16="http://schemas.microsoft.com/office/drawing/2014/main" id="{A7C12D8E-AE4B-4D04-84E3-69CFD695F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001" y="5298167"/>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1F426-9369-4232-83EC-12233D275D68}"/>
              </a:ext>
            </a:extLst>
          </p:cNvPr>
          <p:cNvSpPr>
            <a:spLocks noGrp="1"/>
          </p:cNvSpPr>
          <p:nvPr>
            <p:ph type="title"/>
          </p:nvPr>
        </p:nvSpPr>
        <p:spPr>
          <a:xfrm>
            <a:off x="251520" y="2348880"/>
            <a:ext cx="7387004" cy="1143000"/>
          </a:xfrm>
        </p:spPr>
        <p:txBody>
          <a:bodyPr/>
          <a:lstStyle/>
          <a:p>
            <a:r>
              <a:rPr lang="hu-HU" dirty="0"/>
              <a:t>In </a:t>
            </a:r>
            <a:r>
              <a:rPr lang="hu-HU" dirty="0" err="1"/>
              <a:t>order</a:t>
            </a:r>
            <a:r>
              <a:rPr lang="hu-HU" dirty="0"/>
              <a:t> </a:t>
            </a:r>
            <a:r>
              <a:rPr lang="hu-HU" dirty="0" err="1"/>
              <a:t>to</a:t>
            </a:r>
            <a:r>
              <a:rPr lang="hu-HU" dirty="0"/>
              <a:t> </a:t>
            </a:r>
            <a:r>
              <a:rPr lang="hu-HU" dirty="0" err="1"/>
              <a:t>understand</a:t>
            </a:r>
            <a:r>
              <a:rPr lang="hu-HU" dirty="0"/>
              <a:t> </a:t>
            </a:r>
            <a:r>
              <a:rPr lang="hu-HU" dirty="0" err="1"/>
              <a:t>the</a:t>
            </a:r>
            <a:r>
              <a:rPr lang="hu-HU" dirty="0"/>
              <a:t> </a:t>
            </a:r>
            <a:r>
              <a:rPr lang="hu-HU" dirty="0" err="1"/>
              <a:t>problem</a:t>
            </a:r>
            <a:r>
              <a:rPr lang="hu-HU" dirty="0"/>
              <a:t>,</a:t>
            </a:r>
            <a:br>
              <a:rPr lang="hu-HU" dirty="0"/>
            </a:br>
            <a:r>
              <a:rPr lang="hu-HU" dirty="0" err="1"/>
              <a:t>let</a:t>
            </a:r>
            <a:r>
              <a:rPr lang="hu-HU" dirty="0"/>
              <a:t> </a:t>
            </a:r>
            <a:r>
              <a:rPr lang="hu-HU" dirty="0" err="1"/>
              <a:t>us</a:t>
            </a:r>
            <a:r>
              <a:rPr lang="hu-HU" dirty="0"/>
              <a:t> go back </a:t>
            </a:r>
            <a:r>
              <a:rPr lang="hu-HU" dirty="0" err="1"/>
              <a:t>to</a:t>
            </a:r>
            <a:r>
              <a:rPr lang="hu-HU" dirty="0"/>
              <a:t> </a:t>
            </a:r>
            <a:r>
              <a:rPr lang="hu-HU" dirty="0" err="1"/>
              <a:t>the</a:t>
            </a:r>
            <a:r>
              <a:rPr lang="hu-HU" dirty="0"/>
              <a:t> </a:t>
            </a:r>
            <a:r>
              <a:rPr lang="hu-HU" dirty="0" err="1"/>
              <a:t>example</a:t>
            </a:r>
            <a:r>
              <a:rPr lang="hu-HU" dirty="0"/>
              <a:t> of </a:t>
            </a:r>
            <a:r>
              <a:rPr lang="hu-HU" dirty="0" err="1"/>
              <a:t>the</a:t>
            </a:r>
            <a:r>
              <a:rPr lang="hu-HU" dirty="0"/>
              <a:t> </a:t>
            </a:r>
            <a:r>
              <a:rPr lang="hu-HU" dirty="0" err="1"/>
              <a:t>horse</a:t>
            </a:r>
            <a:r>
              <a:rPr lang="hu-HU" dirty="0"/>
              <a:t/>
            </a:r>
            <a:br>
              <a:rPr lang="hu-HU" dirty="0"/>
            </a:br>
            <a:endParaRPr lang="hu-HU" dirty="0"/>
          </a:p>
        </p:txBody>
      </p:sp>
    </p:spTree>
    <p:extLst>
      <p:ext uri="{BB962C8B-B14F-4D97-AF65-F5344CB8AC3E}">
        <p14:creationId xmlns:p14="http://schemas.microsoft.com/office/powerpoint/2010/main" val="1339425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a:t>L</a:t>
            </a:r>
            <a:r>
              <a:rPr lang="en-US" sz="3000" b="1" dirty="0" smtClean="0"/>
              <a:t>et </a:t>
            </a:r>
            <a:r>
              <a:rPr lang="en-US" sz="3000" b="1" dirty="0"/>
              <a:t>us go back to the example of the </a:t>
            </a:r>
            <a:r>
              <a:rPr lang="en-US" sz="3000" b="1" dirty="0" smtClean="0"/>
              <a:t>horse</a:t>
            </a:r>
            <a:endParaRPr lang="hu-HU" sz="3000" b="1" dirty="0" smtClean="0"/>
          </a:p>
          <a:p>
            <a:endParaRPr lang="hu-HU" sz="3000" b="1" dirty="0"/>
          </a:p>
          <a:p>
            <a:r>
              <a:rPr lang="hu-HU" sz="3000" b="1" dirty="0" smtClean="0"/>
              <a:t>(!!!!!)</a:t>
            </a:r>
            <a:endParaRPr lang="hu-HU" sz="2400" dirty="0"/>
          </a:p>
        </p:txBody>
      </p:sp>
    </p:spTree>
    <p:extLst>
      <p:ext uri="{BB962C8B-B14F-4D97-AF65-F5344CB8AC3E}">
        <p14:creationId xmlns:p14="http://schemas.microsoft.com/office/powerpoint/2010/main" val="2988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2CB934-A3FD-462C-96C6-90768AD17FA0}"/>
              </a:ext>
            </a:extLst>
          </p:cNvPr>
          <p:cNvSpPr/>
          <p:nvPr/>
        </p:nvSpPr>
        <p:spPr>
          <a:xfrm>
            <a:off x="-45600" y="0"/>
            <a:ext cx="9189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Rectangle 4">
            <a:extLst>
              <a:ext uri="{FF2B5EF4-FFF2-40B4-BE49-F238E27FC236}">
                <a16:creationId xmlns:a16="http://schemas.microsoft.com/office/drawing/2014/main" id="{EBA36EDC-9B70-4C0F-BA25-82B6FC1A31D0}"/>
              </a:ext>
            </a:extLst>
          </p:cNvPr>
          <p:cNvSpPr txBox="1">
            <a:spLocks noChangeArrowheads="1"/>
          </p:cNvSpPr>
          <p:nvPr/>
        </p:nvSpPr>
        <p:spPr>
          <a:xfrm>
            <a:off x="5105400" y="1576137"/>
            <a:ext cx="4038600" cy="4724400"/>
          </a:xfrm>
          <a:prstGeom prst="rect">
            <a:avLst/>
          </a:prstGeom>
        </p:spPr>
        <p:txBody>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hu-HU" sz="1800" dirty="0" err="1"/>
              <a:t>Second</a:t>
            </a:r>
            <a:r>
              <a:rPr lang="hu-HU" sz="1800" dirty="0"/>
              <a:t> </a:t>
            </a:r>
            <a:r>
              <a:rPr lang="hu-HU" sz="1800" dirty="0" err="1"/>
              <a:t>type</a:t>
            </a:r>
            <a:r>
              <a:rPr lang="hu-HU" sz="1800" dirty="0"/>
              <a:t> of </a:t>
            </a:r>
            <a:r>
              <a:rPr lang="hu-HU" sz="1800" dirty="0" err="1"/>
              <a:t>recognition</a:t>
            </a:r>
            <a:endParaRPr lang="hu-HU" sz="1800" dirty="0"/>
          </a:p>
          <a:p>
            <a:pPr lvl="1"/>
            <a:r>
              <a:rPr lang="hu-HU" sz="1800" dirty="0" err="1"/>
              <a:t>What</a:t>
            </a:r>
            <a:r>
              <a:rPr lang="hu-HU" sz="1800" dirty="0"/>
              <a:t> is </a:t>
            </a:r>
            <a:r>
              <a:rPr lang="hu-HU" sz="1800" dirty="0" err="1"/>
              <a:t>this</a:t>
            </a:r>
            <a:r>
              <a:rPr lang="hu-HU" sz="1800" dirty="0"/>
              <a:t>?</a:t>
            </a:r>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marL="457200" lvl="1" indent="0">
              <a:buNone/>
            </a:pPr>
            <a:endParaRPr lang="hu-HU" sz="1800" dirty="0"/>
          </a:p>
          <a:p>
            <a:r>
              <a:rPr lang="hu-HU" sz="1800" dirty="0" err="1"/>
              <a:t>Horse</a:t>
            </a:r>
            <a:r>
              <a:rPr lang="hu-HU" sz="1800" dirty="0"/>
              <a:t>?</a:t>
            </a:r>
          </a:p>
          <a:p>
            <a:pPr lvl="1"/>
            <a:r>
              <a:rPr lang="hu-HU" sz="1800" dirty="0" err="1"/>
              <a:t>Why</a:t>
            </a:r>
            <a:r>
              <a:rPr lang="hu-HU" sz="1800" dirty="0"/>
              <a:t> </a:t>
            </a:r>
            <a:r>
              <a:rPr lang="hu-HU" sz="1800" dirty="0" err="1"/>
              <a:t>do</a:t>
            </a:r>
            <a:r>
              <a:rPr lang="hu-HU" sz="1800" dirty="0"/>
              <a:t> </a:t>
            </a:r>
            <a:r>
              <a:rPr lang="hu-HU" sz="1800" dirty="0" err="1"/>
              <a:t>you</a:t>
            </a:r>
            <a:r>
              <a:rPr lang="hu-HU" sz="1800" dirty="0"/>
              <a:t> </a:t>
            </a:r>
            <a:r>
              <a:rPr lang="hu-HU" sz="1800" dirty="0" err="1"/>
              <a:t>think</a:t>
            </a:r>
            <a:r>
              <a:rPr lang="hu-HU" sz="1800" dirty="0"/>
              <a:t> </a:t>
            </a:r>
            <a:r>
              <a:rPr lang="hu-HU" sz="1800" dirty="0" err="1"/>
              <a:t>so</a:t>
            </a:r>
            <a:r>
              <a:rPr lang="hu-HU" sz="1800" dirty="0"/>
              <a:t>?</a:t>
            </a:r>
          </a:p>
          <a:p>
            <a:endParaRPr lang="hu-HU" sz="2200" dirty="0"/>
          </a:p>
          <a:p>
            <a:pPr marL="457200" lvl="1" indent="0">
              <a:buNone/>
            </a:pPr>
            <a:endParaRPr lang="hu-HU" sz="18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p:txBody>
      </p:sp>
      <p:sp>
        <p:nvSpPr>
          <p:cNvPr id="8" name="Rectangle 3">
            <a:extLst>
              <a:ext uri="{FF2B5EF4-FFF2-40B4-BE49-F238E27FC236}">
                <a16:creationId xmlns:a16="http://schemas.microsoft.com/office/drawing/2014/main" id="{C1EB943C-E7ED-470B-AA54-01423AD62467}"/>
              </a:ext>
            </a:extLst>
          </p:cNvPr>
          <p:cNvSpPr txBox="1">
            <a:spLocks noChangeArrowheads="1"/>
          </p:cNvSpPr>
          <p:nvPr/>
        </p:nvSpPr>
        <p:spPr>
          <a:xfrm>
            <a:off x="33656" y="1491914"/>
            <a:ext cx="4304144" cy="453072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hu-HU" sz="1800" dirty="0"/>
              <a:t>First </a:t>
            </a:r>
            <a:r>
              <a:rPr lang="hu-HU" sz="1800" dirty="0" err="1"/>
              <a:t>type</a:t>
            </a:r>
            <a:r>
              <a:rPr lang="hu-HU" sz="1800" dirty="0"/>
              <a:t> of </a:t>
            </a:r>
            <a:r>
              <a:rPr lang="hu-HU" sz="1800" dirty="0" err="1"/>
              <a:t>recognition</a:t>
            </a:r>
            <a:endParaRPr lang="hu-HU" sz="1800" dirty="0"/>
          </a:p>
          <a:p>
            <a:pPr lvl="1"/>
            <a:r>
              <a:rPr lang="hu-HU" dirty="0" err="1"/>
              <a:t>What</a:t>
            </a:r>
            <a:r>
              <a:rPr lang="hu-HU" dirty="0"/>
              <a:t> is </a:t>
            </a:r>
            <a:r>
              <a:rPr lang="hu-HU" dirty="0" err="1"/>
              <a:t>this</a:t>
            </a:r>
            <a:r>
              <a:rPr lang="hu-HU" dirty="0"/>
              <a:t>?</a:t>
            </a:r>
            <a:endParaRPr lang="en-US"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r>
              <a:rPr lang="hu-HU" sz="1800" dirty="0" err="1"/>
              <a:t>Horse</a:t>
            </a:r>
            <a:endParaRPr lang="hu-HU" sz="1800" dirty="0"/>
          </a:p>
          <a:p>
            <a:pPr lvl="1"/>
            <a:r>
              <a:rPr lang="hu-HU" dirty="0" err="1"/>
              <a:t>How</a:t>
            </a:r>
            <a:r>
              <a:rPr lang="hu-HU" dirty="0"/>
              <a:t> </a:t>
            </a:r>
            <a:r>
              <a:rPr lang="hu-HU" dirty="0" err="1"/>
              <a:t>do</a:t>
            </a:r>
            <a:r>
              <a:rPr lang="hu-HU" dirty="0"/>
              <a:t> </a:t>
            </a:r>
            <a:r>
              <a:rPr lang="hu-HU" dirty="0" err="1"/>
              <a:t>you</a:t>
            </a:r>
            <a:r>
              <a:rPr lang="hu-HU" dirty="0"/>
              <a:t> </a:t>
            </a:r>
            <a:r>
              <a:rPr lang="hu-HU" dirty="0" err="1"/>
              <a:t>know</a:t>
            </a:r>
            <a:r>
              <a:rPr lang="hu-HU" dirty="0"/>
              <a:t>?</a:t>
            </a:r>
          </a:p>
        </p:txBody>
      </p:sp>
      <p:pic>
        <p:nvPicPr>
          <p:cNvPr id="9" name="Picture 5" descr="Horse_Drawing_autistic_">
            <a:extLst>
              <a:ext uri="{FF2B5EF4-FFF2-40B4-BE49-F238E27FC236}">
                <a16:creationId xmlns:a16="http://schemas.microsoft.com/office/drawing/2014/main" id="{777C9649-484F-45D8-8E85-67A246DC8A8E}"/>
              </a:ext>
            </a:extLst>
          </p:cNvPr>
          <p:cNvPicPr>
            <a:picLocks noChangeAspect="1" noChangeArrowheads="1"/>
          </p:cNvPicPr>
          <p:nvPr/>
        </p:nvPicPr>
        <p:blipFill>
          <a:blip r:embed="rId2" cstate="print"/>
          <a:srcRect/>
          <a:stretch>
            <a:fillRect/>
          </a:stretch>
        </p:blipFill>
        <p:spPr bwMode="auto">
          <a:xfrm>
            <a:off x="739200" y="2185738"/>
            <a:ext cx="3881438" cy="3114675"/>
          </a:xfrm>
          <a:prstGeom prst="rect">
            <a:avLst/>
          </a:prstGeom>
          <a:noFill/>
          <a:ln w="9525">
            <a:noFill/>
            <a:miter lim="800000"/>
            <a:headEnd/>
            <a:tailEnd/>
          </a:ln>
        </p:spPr>
      </p:pic>
      <p:pic>
        <p:nvPicPr>
          <p:cNvPr id="10" name="Picture 5" descr="Horse_Drawing_normal_b_">
            <a:extLst>
              <a:ext uri="{FF2B5EF4-FFF2-40B4-BE49-F238E27FC236}">
                <a16:creationId xmlns:a16="http://schemas.microsoft.com/office/drawing/2014/main" id="{0BB13D02-D606-434F-8DD8-0A34163C9BC1}"/>
              </a:ext>
            </a:extLst>
          </p:cNvPr>
          <p:cNvPicPr>
            <a:picLocks noChangeAspect="1" noChangeArrowheads="1"/>
          </p:cNvPicPr>
          <p:nvPr/>
        </p:nvPicPr>
        <p:blipFill>
          <a:blip r:embed="rId3" cstate="print"/>
          <a:srcRect/>
          <a:stretch>
            <a:fillRect/>
          </a:stretch>
        </p:blipFill>
        <p:spPr bwMode="auto">
          <a:xfrm>
            <a:off x="5082600" y="2185737"/>
            <a:ext cx="3276600" cy="3043238"/>
          </a:xfrm>
          <a:prstGeom prst="rect">
            <a:avLst/>
          </a:prstGeom>
          <a:noFill/>
          <a:ln w="9525">
            <a:noFill/>
            <a:miter lim="800000"/>
            <a:headEnd/>
            <a:tailEnd/>
          </a:ln>
        </p:spPr>
      </p:pic>
      <p:sp>
        <p:nvSpPr>
          <p:cNvPr id="11" name="Szövegdoboz 1">
            <a:extLst>
              <a:ext uri="{FF2B5EF4-FFF2-40B4-BE49-F238E27FC236}">
                <a16:creationId xmlns:a16="http://schemas.microsoft.com/office/drawing/2014/main" id="{414662AD-4F25-4528-925C-08CD6E161AD5}"/>
              </a:ext>
            </a:extLst>
          </p:cNvPr>
          <p:cNvSpPr txBox="1"/>
          <p:nvPr/>
        </p:nvSpPr>
        <p:spPr>
          <a:xfrm>
            <a:off x="0" y="6442152"/>
            <a:ext cx="7553671" cy="253916"/>
          </a:xfrm>
          <a:prstGeom prst="rect">
            <a:avLst/>
          </a:prstGeom>
          <a:noFill/>
        </p:spPr>
        <p:txBody>
          <a:bodyPr wrap="none" rtlCol="0">
            <a:spAutoFit/>
          </a:bodyPr>
          <a:lstStyle/>
          <a:p>
            <a:r>
              <a:rPr lang="hu-HU" sz="1050" dirty="0">
                <a:hlinkClick r:id="rId4"/>
              </a:rPr>
              <a:t>https://www.theguardian.com/artanddesign/2015/dec/09/nadia-chomyn</a:t>
            </a:r>
            <a:r>
              <a:rPr lang="hu-HU" sz="1050" dirty="0"/>
              <a:t> and </a:t>
            </a:r>
            <a:r>
              <a:rPr lang="hu-HU" sz="1050" dirty="0" err="1"/>
              <a:t>the</a:t>
            </a:r>
            <a:r>
              <a:rPr lang="hu-HU" sz="1050" dirty="0"/>
              <a:t> references </a:t>
            </a:r>
            <a:r>
              <a:rPr lang="hu-HU" sz="1050" dirty="0" err="1"/>
              <a:t>from</a:t>
            </a:r>
            <a:r>
              <a:rPr lang="hu-HU" sz="1050" dirty="0"/>
              <a:t> </a:t>
            </a:r>
            <a:r>
              <a:rPr lang="hu-HU" sz="1050" dirty="0" err="1"/>
              <a:t>Lorna</a:t>
            </a:r>
            <a:r>
              <a:rPr lang="hu-HU" sz="1050" dirty="0"/>
              <a:t> Selfe of </a:t>
            </a:r>
            <a:r>
              <a:rPr lang="hu-HU" sz="1050" dirty="0" err="1"/>
              <a:t>the</a:t>
            </a:r>
            <a:r>
              <a:rPr lang="hu-HU" sz="1050" dirty="0"/>
              <a:t> </a:t>
            </a:r>
            <a:r>
              <a:rPr lang="hu-HU" sz="1050" dirty="0" err="1"/>
              <a:t>author</a:t>
            </a:r>
            <a:r>
              <a:rPr lang="hu-HU" sz="1050" dirty="0"/>
              <a:t> of </a:t>
            </a:r>
            <a:r>
              <a:rPr lang="hu-HU" sz="1050" dirty="0" err="1"/>
              <a:t>the</a:t>
            </a:r>
            <a:r>
              <a:rPr lang="hu-HU" sz="1050" dirty="0"/>
              <a:t> link</a:t>
            </a:r>
          </a:p>
        </p:txBody>
      </p:sp>
    </p:spTree>
    <p:extLst>
      <p:ext uri="{BB962C8B-B14F-4D97-AF65-F5344CB8AC3E}">
        <p14:creationId xmlns:p14="http://schemas.microsoft.com/office/powerpoint/2010/main" val="59441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animEffect transition="in" filter="blinds(horizontal)">
                                      <p:cBhvr>
                                        <p:cTn id="15" dur="500"/>
                                        <p:tgtEl>
                                          <p:spTgt spid="8">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CA2A30B-9B13-486F-B04F-D7FDD922CB2B}"/>
              </a:ext>
            </a:extLst>
          </p:cNvPr>
          <p:cNvSpPr/>
          <p:nvPr/>
        </p:nvSpPr>
        <p:spPr>
          <a:xfrm>
            <a:off x="-104009" y="-105839"/>
            <a:ext cx="10583514" cy="7228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itle 1">
            <a:extLst>
              <a:ext uri="{FF2B5EF4-FFF2-40B4-BE49-F238E27FC236}">
                <a16:creationId xmlns:a16="http://schemas.microsoft.com/office/drawing/2014/main" id="{F885DB4D-DC2F-4CA6-ADA4-B57B496031A1}"/>
              </a:ext>
            </a:extLst>
          </p:cNvPr>
          <p:cNvSpPr>
            <a:spLocks noGrp="1"/>
          </p:cNvSpPr>
          <p:nvPr>
            <p:ph type="title"/>
          </p:nvPr>
        </p:nvSpPr>
        <p:spPr/>
        <p:txBody>
          <a:bodyPr/>
          <a:lstStyle/>
          <a:p>
            <a:endParaRPr lang="hu-HU"/>
          </a:p>
        </p:txBody>
      </p:sp>
      <p:sp>
        <p:nvSpPr>
          <p:cNvPr id="3" name="Content Placeholder 2">
            <a:extLst>
              <a:ext uri="{FF2B5EF4-FFF2-40B4-BE49-F238E27FC236}">
                <a16:creationId xmlns:a16="http://schemas.microsoft.com/office/drawing/2014/main" id="{A2518F5F-78B6-449D-93B9-B53F455A970D}"/>
              </a:ext>
            </a:extLst>
          </p:cNvPr>
          <p:cNvSpPr>
            <a:spLocks noGrp="1"/>
          </p:cNvSpPr>
          <p:nvPr>
            <p:ph idx="1"/>
          </p:nvPr>
        </p:nvSpPr>
        <p:spPr/>
        <p:txBody>
          <a:bodyPr/>
          <a:lstStyle/>
          <a:p>
            <a:endParaRPr lang="hu-HU" dirty="0"/>
          </a:p>
        </p:txBody>
      </p:sp>
      <p:pic>
        <p:nvPicPr>
          <p:cNvPr id="4" name="Picture 5" descr="Horse_Drawing_autistic_">
            <a:extLst>
              <a:ext uri="{FF2B5EF4-FFF2-40B4-BE49-F238E27FC236}">
                <a16:creationId xmlns:a16="http://schemas.microsoft.com/office/drawing/2014/main" id="{6C7694D7-2EAE-460F-AA67-EB0862A3E7C6}"/>
              </a:ext>
            </a:extLst>
          </p:cNvPr>
          <p:cNvPicPr>
            <a:picLocks noChangeAspect="1" noChangeArrowheads="1"/>
          </p:cNvPicPr>
          <p:nvPr/>
        </p:nvPicPr>
        <p:blipFill>
          <a:blip r:embed="rId2" cstate="print"/>
          <a:srcRect/>
          <a:stretch>
            <a:fillRect/>
          </a:stretch>
        </p:blipFill>
        <p:spPr bwMode="auto">
          <a:xfrm>
            <a:off x="1024859" y="2285042"/>
            <a:ext cx="3881438" cy="3114675"/>
          </a:xfrm>
          <a:prstGeom prst="rect">
            <a:avLst/>
          </a:prstGeom>
          <a:noFill/>
          <a:ln w="9525">
            <a:noFill/>
            <a:miter lim="800000"/>
            <a:headEnd/>
            <a:tailEnd/>
          </a:ln>
        </p:spPr>
      </p:pic>
      <p:sp>
        <p:nvSpPr>
          <p:cNvPr id="5" name="Rectangle 3">
            <a:extLst>
              <a:ext uri="{FF2B5EF4-FFF2-40B4-BE49-F238E27FC236}">
                <a16:creationId xmlns:a16="http://schemas.microsoft.com/office/drawing/2014/main" id="{A2B82CD3-32B7-467D-9301-319BF9E012D6}"/>
              </a:ext>
            </a:extLst>
          </p:cNvPr>
          <p:cNvSpPr txBox="1">
            <a:spLocks noChangeArrowheads="1"/>
          </p:cNvSpPr>
          <p:nvPr/>
        </p:nvSpPr>
        <p:spPr>
          <a:xfrm>
            <a:off x="119336" y="1600201"/>
            <a:ext cx="5384800" cy="453072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hu-HU" sz="1800" dirty="0"/>
              <a:t>First </a:t>
            </a:r>
            <a:r>
              <a:rPr lang="hu-HU" sz="1800" dirty="0" err="1"/>
              <a:t>type</a:t>
            </a:r>
            <a:r>
              <a:rPr lang="hu-HU" sz="1800" dirty="0"/>
              <a:t> of </a:t>
            </a:r>
            <a:r>
              <a:rPr lang="hu-HU" sz="1800" dirty="0" err="1"/>
              <a:t>recognition</a:t>
            </a:r>
            <a:endParaRPr lang="hu-HU" sz="1800" dirty="0"/>
          </a:p>
          <a:p>
            <a:pPr lvl="1"/>
            <a:r>
              <a:rPr lang="hu-HU" dirty="0" err="1"/>
              <a:t>What</a:t>
            </a:r>
            <a:r>
              <a:rPr lang="hu-HU" dirty="0"/>
              <a:t> is </a:t>
            </a:r>
            <a:r>
              <a:rPr lang="hu-HU" dirty="0" err="1"/>
              <a:t>this</a:t>
            </a:r>
            <a:r>
              <a:rPr lang="hu-HU" dirty="0"/>
              <a:t>?</a:t>
            </a:r>
            <a:endParaRPr lang="en-US"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r>
              <a:rPr lang="hu-HU" sz="1800" dirty="0" err="1"/>
              <a:t>Easy</a:t>
            </a:r>
            <a:r>
              <a:rPr lang="hu-HU" sz="1800" dirty="0"/>
              <a:t> </a:t>
            </a:r>
            <a:r>
              <a:rPr lang="hu-HU" sz="1800" dirty="0" err="1"/>
              <a:t>to</a:t>
            </a:r>
            <a:r>
              <a:rPr lang="hu-HU" sz="1800" dirty="0"/>
              <a:t> </a:t>
            </a:r>
            <a:r>
              <a:rPr lang="hu-HU" sz="1800" dirty="0" err="1"/>
              <a:t>learn</a:t>
            </a:r>
            <a:r>
              <a:rPr lang="hu-HU" sz="1800" dirty="0"/>
              <a:t> (</a:t>
            </a:r>
            <a:r>
              <a:rPr lang="hu-HU" sz="1800" dirty="0" err="1"/>
              <a:t>make</a:t>
            </a:r>
            <a:r>
              <a:rPr lang="hu-HU" sz="1800" dirty="0"/>
              <a:t> a </a:t>
            </a:r>
            <a:r>
              <a:rPr lang="hu-HU" sz="1800" dirty="0" err="1"/>
              <a:t>photo</a:t>
            </a:r>
            <a:r>
              <a:rPr lang="hu-HU" sz="1800" dirty="0"/>
              <a:t>)</a:t>
            </a:r>
          </a:p>
          <a:p>
            <a:r>
              <a:rPr lang="hu-HU" sz="1800" dirty="0" err="1"/>
              <a:t>Easy</a:t>
            </a:r>
            <a:r>
              <a:rPr lang="hu-HU" sz="1800" dirty="0"/>
              <a:t> </a:t>
            </a:r>
            <a:r>
              <a:rPr lang="hu-HU" sz="1800" dirty="0" err="1"/>
              <a:t>to</a:t>
            </a:r>
            <a:r>
              <a:rPr lang="hu-HU" sz="1800" dirty="0"/>
              <a:t> </a:t>
            </a:r>
            <a:r>
              <a:rPr lang="hu-HU" sz="1800" dirty="0" err="1"/>
              <a:t>use</a:t>
            </a:r>
            <a:r>
              <a:rPr lang="hu-HU" sz="1800" dirty="0"/>
              <a:t> (fit </a:t>
            </a:r>
            <a:r>
              <a:rPr lang="hu-HU" sz="1800" dirty="0" err="1"/>
              <a:t>two</a:t>
            </a:r>
            <a:r>
              <a:rPr lang="hu-HU" sz="1800" dirty="0"/>
              <a:t> </a:t>
            </a:r>
            <a:r>
              <a:rPr lang="hu-HU" sz="1800" dirty="0" err="1"/>
              <a:t>photos</a:t>
            </a:r>
            <a:r>
              <a:rPr lang="hu-HU" sz="1800" dirty="0"/>
              <a:t>)</a:t>
            </a:r>
          </a:p>
          <a:p>
            <a:r>
              <a:rPr lang="hu-HU" sz="1800" dirty="0" err="1"/>
              <a:t>Does</a:t>
            </a:r>
            <a:r>
              <a:rPr lang="hu-HU" sz="1800" dirty="0"/>
              <a:t> </a:t>
            </a:r>
            <a:r>
              <a:rPr lang="hu-HU" sz="1800" dirty="0" err="1"/>
              <a:t>not</a:t>
            </a:r>
            <a:r>
              <a:rPr lang="hu-HU" sz="1800" dirty="0"/>
              <a:t> </a:t>
            </a:r>
            <a:r>
              <a:rPr lang="hu-HU" sz="1800" dirty="0" err="1"/>
              <a:t>generalize</a:t>
            </a:r>
            <a:r>
              <a:rPr lang="hu-HU" sz="2200" dirty="0"/>
              <a:t>	</a:t>
            </a:r>
          </a:p>
        </p:txBody>
      </p:sp>
      <p:sp>
        <p:nvSpPr>
          <p:cNvPr id="7" name="Téglalap 14">
            <a:extLst>
              <a:ext uri="{FF2B5EF4-FFF2-40B4-BE49-F238E27FC236}">
                <a16:creationId xmlns:a16="http://schemas.microsoft.com/office/drawing/2014/main" id="{4297F443-1172-4996-B298-25BD7FECBC2A}"/>
              </a:ext>
            </a:extLst>
          </p:cNvPr>
          <p:cNvSpPr/>
          <p:nvPr/>
        </p:nvSpPr>
        <p:spPr>
          <a:xfrm>
            <a:off x="-83214" y="1989163"/>
            <a:ext cx="5789900" cy="4620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8" name="Kép 10">
            <a:extLst>
              <a:ext uri="{FF2B5EF4-FFF2-40B4-BE49-F238E27FC236}">
                <a16:creationId xmlns:a16="http://schemas.microsoft.com/office/drawing/2014/main" id="{6ECAEE30-BC1D-4561-9C41-3A3143EB8244}"/>
              </a:ext>
            </a:extLst>
          </p:cNvPr>
          <p:cNvPicPr>
            <a:picLocks noChangeAspect="1"/>
          </p:cNvPicPr>
          <p:nvPr/>
        </p:nvPicPr>
        <p:blipFill rotWithShape="1">
          <a:blip r:embed="rId3"/>
          <a:srcRect l="2452" r="945"/>
          <a:stretch/>
        </p:blipFill>
        <p:spPr>
          <a:xfrm>
            <a:off x="349071" y="2206473"/>
            <a:ext cx="4762378" cy="3300208"/>
          </a:xfrm>
          <a:prstGeom prst="rect">
            <a:avLst/>
          </a:prstGeom>
        </p:spPr>
      </p:pic>
      <p:sp>
        <p:nvSpPr>
          <p:cNvPr id="9" name="Szövegdoboz 1">
            <a:extLst>
              <a:ext uri="{FF2B5EF4-FFF2-40B4-BE49-F238E27FC236}">
                <a16:creationId xmlns:a16="http://schemas.microsoft.com/office/drawing/2014/main" id="{EC8432F7-5DB1-4113-9C4A-F3FF8F004E7A}"/>
              </a:ext>
            </a:extLst>
          </p:cNvPr>
          <p:cNvSpPr txBox="1"/>
          <p:nvPr/>
        </p:nvSpPr>
        <p:spPr>
          <a:xfrm>
            <a:off x="669277" y="5701162"/>
            <a:ext cx="3141556" cy="923330"/>
          </a:xfrm>
          <a:prstGeom prst="rect">
            <a:avLst/>
          </a:prstGeom>
          <a:solidFill>
            <a:srgbClr val="FFFF00"/>
          </a:solidFill>
        </p:spPr>
        <p:txBody>
          <a:bodyPr wrap="square" rtlCol="0">
            <a:spAutoFit/>
          </a:bodyPr>
          <a:lstStyle/>
          <a:p>
            <a:r>
              <a:rPr lang="hu-HU" b="1" dirty="0" err="1">
                <a:solidFill>
                  <a:srgbClr val="C00000"/>
                </a:solidFill>
              </a:rPr>
              <a:t>Autistic</a:t>
            </a:r>
            <a:r>
              <a:rPr lang="hu-HU" b="1" dirty="0">
                <a:solidFill>
                  <a:srgbClr val="C00000"/>
                </a:solidFill>
              </a:rPr>
              <a:t> </a:t>
            </a:r>
            <a:r>
              <a:rPr lang="hu-HU" b="1" dirty="0" err="1">
                <a:solidFill>
                  <a:srgbClr val="C00000"/>
                </a:solidFill>
              </a:rPr>
              <a:t>child</a:t>
            </a:r>
            <a:r>
              <a:rPr lang="hu-HU" b="1" dirty="0">
                <a:solidFill>
                  <a:srgbClr val="C00000"/>
                </a:solidFill>
              </a:rPr>
              <a:t>, </a:t>
            </a:r>
            <a:r>
              <a:rPr lang="hu-HU" b="1" dirty="0" err="1">
                <a:solidFill>
                  <a:srgbClr val="C00000"/>
                </a:solidFill>
              </a:rPr>
              <a:t>age</a:t>
            </a:r>
            <a:r>
              <a:rPr lang="hu-HU" b="1" dirty="0">
                <a:solidFill>
                  <a:srgbClr val="C00000"/>
                </a:solidFill>
              </a:rPr>
              <a:t>: 3.5 </a:t>
            </a:r>
            <a:r>
              <a:rPr lang="hu-HU" b="1" dirty="0" err="1">
                <a:solidFill>
                  <a:srgbClr val="C00000"/>
                </a:solidFill>
              </a:rPr>
              <a:t>years</a:t>
            </a:r>
            <a:endParaRPr lang="hu-HU" b="1" dirty="0">
              <a:solidFill>
                <a:srgbClr val="C00000"/>
              </a:solidFill>
            </a:endParaRPr>
          </a:p>
          <a:p>
            <a:r>
              <a:rPr lang="hu-HU" sz="1200" dirty="0"/>
              <a:t>has </a:t>
            </a:r>
            <a:r>
              <a:rPr lang="hu-HU" sz="1200" dirty="0" err="1"/>
              <a:t>problems</a:t>
            </a:r>
            <a:r>
              <a:rPr lang="hu-HU" sz="1200" dirty="0"/>
              <a:t> </a:t>
            </a:r>
            <a:r>
              <a:rPr lang="hu-HU" sz="1200" dirty="0" err="1"/>
              <a:t>with</a:t>
            </a:r>
            <a:r>
              <a:rPr lang="hu-HU" sz="1200" dirty="0"/>
              <a:t> </a:t>
            </a:r>
            <a:r>
              <a:rPr lang="hu-HU" sz="1200" dirty="0" err="1"/>
              <a:t>recognizing</a:t>
            </a:r>
            <a:r>
              <a:rPr lang="hu-HU" sz="1200" dirty="0"/>
              <a:t> </a:t>
            </a:r>
            <a:r>
              <a:rPr lang="hu-HU" sz="1200" dirty="0" err="1"/>
              <a:t>parents</a:t>
            </a:r>
            <a:endParaRPr lang="hu-HU" sz="1200" dirty="0"/>
          </a:p>
          <a:p>
            <a:r>
              <a:rPr lang="en-US" sz="1200" dirty="0"/>
              <a:t>“</a:t>
            </a:r>
            <a:r>
              <a:rPr lang="hu-HU" sz="1200" dirty="0" err="1"/>
              <a:t>My</a:t>
            </a:r>
            <a:r>
              <a:rPr lang="hu-HU" sz="1200" dirty="0"/>
              <a:t> </a:t>
            </a:r>
            <a:r>
              <a:rPr lang="hu-HU" sz="1200" dirty="0" err="1"/>
              <a:t>mother</a:t>
            </a:r>
            <a:r>
              <a:rPr lang="hu-HU" sz="1200" dirty="0"/>
              <a:t> </a:t>
            </a:r>
            <a:r>
              <a:rPr lang="hu-HU" sz="1200" dirty="0" err="1"/>
              <a:t>looks</a:t>
            </a:r>
            <a:r>
              <a:rPr lang="hu-HU" sz="1200" dirty="0"/>
              <a:t> </a:t>
            </a:r>
            <a:r>
              <a:rPr lang="hu-HU" sz="1200" dirty="0" err="1"/>
              <a:t>so</a:t>
            </a:r>
            <a:r>
              <a:rPr lang="hu-HU" sz="1200" dirty="0"/>
              <a:t> </a:t>
            </a:r>
            <a:r>
              <a:rPr lang="hu-HU" sz="1200" dirty="0" err="1"/>
              <a:t>different</a:t>
            </a:r>
            <a:endParaRPr lang="hu-HU" sz="1200" dirty="0"/>
          </a:p>
          <a:p>
            <a:r>
              <a:rPr lang="hu-HU" sz="1200" dirty="0"/>
              <a:t> </a:t>
            </a:r>
            <a:r>
              <a:rPr lang="hu-HU" sz="1200" dirty="0" err="1"/>
              <a:t>from</a:t>
            </a:r>
            <a:r>
              <a:rPr lang="hu-HU" sz="1200" dirty="0"/>
              <a:t> </a:t>
            </a:r>
            <a:r>
              <a:rPr lang="hu-HU" sz="1200" dirty="0" err="1"/>
              <a:t>time</a:t>
            </a:r>
            <a:r>
              <a:rPr lang="hu-HU" sz="1200" dirty="0"/>
              <a:t> </a:t>
            </a:r>
            <a:r>
              <a:rPr lang="hu-HU" sz="1200" dirty="0" err="1"/>
              <a:t>to</a:t>
            </a:r>
            <a:r>
              <a:rPr lang="hu-HU" sz="1200" dirty="0"/>
              <a:t> </a:t>
            </a:r>
            <a:r>
              <a:rPr lang="hu-HU" sz="1200" dirty="0" err="1"/>
              <a:t>time</a:t>
            </a:r>
            <a:r>
              <a:rPr lang="en-US" sz="1200" dirty="0"/>
              <a:t>”</a:t>
            </a:r>
          </a:p>
        </p:txBody>
      </p:sp>
      <p:sp>
        <p:nvSpPr>
          <p:cNvPr id="10" name="Rectangle 4">
            <a:extLst>
              <a:ext uri="{FF2B5EF4-FFF2-40B4-BE49-F238E27FC236}">
                <a16:creationId xmlns:a16="http://schemas.microsoft.com/office/drawing/2014/main" id="{D17327BA-9925-49B3-9822-F77943DCE424}"/>
              </a:ext>
            </a:extLst>
          </p:cNvPr>
          <p:cNvSpPr txBox="1">
            <a:spLocks noChangeArrowheads="1"/>
          </p:cNvSpPr>
          <p:nvPr/>
        </p:nvSpPr>
        <p:spPr>
          <a:xfrm>
            <a:off x="5220072" y="1672170"/>
            <a:ext cx="4061070" cy="5257799"/>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hu-HU" sz="1500" dirty="0" err="1"/>
              <a:t>Second</a:t>
            </a:r>
            <a:r>
              <a:rPr lang="hu-HU" sz="1500" dirty="0"/>
              <a:t> </a:t>
            </a:r>
            <a:r>
              <a:rPr lang="hu-HU" sz="1500" dirty="0" err="1"/>
              <a:t>type</a:t>
            </a:r>
            <a:r>
              <a:rPr lang="hu-HU" sz="1500" dirty="0"/>
              <a:t> of </a:t>
            </a:r>
            <a:r>
              <a:rPr lang="hu-HU" sz="1500" dirty="0" err="1"/>
              <a:t>recognition</a:t>
            </a:r>
            <a:endParaRPr lang="hu-HU" sz="1500" dirty="0"/>
          </a:p>
          <a:p>
            <a:pPr lvl="1"/>
            <a:r>
              <a:rPr lang="hu-HU" sz="1500" dirty="0" err="1"/>
              <a:t>What</a:t>
            </a:r>
            <a:r>
              <a:rPr lang="hu-HU" sz="1500" dirty="0"/>
              <a:t> is </a:t>
            </a:r>
            <a:r>
              <a:rPr lang="hu-HU" sz="1500" dirty="0" err="1"/>
              <a:t>this</a:t>
            </a:r>
            <a:r>
              <a:rPr lang="hu-HU" sz="1500" dirty="0"/>
              <a:t>?</a:t>
            </a:r>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marL="457200" lvl="1" indent="0">
              <a:buNone/>
            </a:pPr>
            <a:endParaRPr lang="hu-HU" sz="1500" dirty="0"/>
          </a:p>
          <a:p>
            <a:r>
              <a:rPr lang="hu-HU" sz="1500" dirty="0" err="1"/>
              <a:t>Nothing</a:t>
            </a:r>
            <a:r>
              <a:rPr lang="hu-HU" sz="1500" dirty="0"/>
              <a:t> </a:t>
            </a:r>
            <a:r>
              <a:rPr lang="hu-HU" sz="1500" dirty="0" err="1"/>
              <a:t>to</a:t>
            </a:r>
            <a:r>
              <a:rPr lang="hu-HU" sz="1500" dirty="0"/>
              <a:t> </a:t>
            </a:r>
            <a:r>
              <a:rPr lang="hu-HU" sz="1500" dirty="0" err="1"/>
              <a:t>learn</a:t>
            </a:r>
            <a:r>
              <a:rPr lang="hu-HU" sz="1500" dirty="0"/>
              <a:t> </a:t>
            </a:r>
            <a:r>
              <a:rPr lang="hu-HU" sz="1500" dirty="0" err="1"/>
              <a:t>if</a:t>
            </a:r>
            <a:r>
              <a:rPr lang="hu-HU" sz="1500" dirty="0"/>
              <a:t> </a:t>
            </a:r>
            <a:r>
              <a:rPr lang="hu-HU" sz="1500" dirty="0" err="1"/>
              <a:t>we</a:t>
            </a:r>
            <a:r>
              <a:rPr lang="hu-HU" sz="1500" dirty="0"/>
              <a:t> </a:t>
            </a:r>
            <a:r>
              <a:rPr lang="hu-HU" sz="1500" dirty="0" err="1"/>
              <a:t>know</a:t>
            </a:r>
            <a:r>
              <a:rPr lang="hu-HU" sz="1500" dirty="0"/>
              <a:t> </a:t>
            </a:r>
            <a:r>
              <a:rPr lang="hu-HU" sz="1500" dirty="0" err="1"/>
              <a:t>the</a:t>
            </a:r>
            <a:r>
              <a:rPr lang="hu-HU" sz="1500" dirty="0"/>
              <a:t> </a:t>
            </a:r>
            <a:r>
              <a:rPr lang="hu-HU" sz="1500" dirty="0" err="1"/>
              <a:t>components</a:t>
            </a:r>
            <a:endParaRPr lang="hu-HU" sz="1500" dirty="0"/>
          </a:p>
          <a:p>
            <a:r>
              <a:rPr lang="hu-HU" sz="1500" dirty="0" err="1"/>
              <a:t>Easy</a:t>
            </a:r>
            <a:r>
              <a:rPr lang="hu-HU" sz="1500" dirty="0"/>
              <a:t> </a:t>
            </a:r>
            <a:r>
              <a:rPr lang="hu-HU" sz="1500" dirty="0" err="1"/>
              <a:t>to</a:t>
            </a:r>
            <a:r>
              <a:rPr lang="hu-HU" sz="1500" dirty="0"/>
              <a:t> </a:t>
            </a:r>
            <a:r>
              <a:rPr lang="hu-HU" sz="1500" dirty="0" err="1"/>
              <a:t>communicate</a:t>
            </a:r>
            <a:endParaRPr lang="hu-HU" sz="1500" dirty="0"/>
          </a:p>
          <a:p>
            <a:r>
              <a:rPr lang="hu-HU" sz="1500" dirty="0" err="1"/>
              <a:t>Easy</a:t>
            </a:r>
            <a:r>
              <a:rPr lang="hu-HU" sz="1500" dirty="0"/>
              <a:t> </a:t>
            </a:r>
            <a:r>
              <a:rPr lang="hu-HU" sz="1500" dirty="0" err="1"/>
              <a:t>to</a:t>
            </a:r>
            <a:r>
              <a:rPr lang="hu-HU" sz="1500" dirty="0"/>
              <a:t> </a:t>
            </a:r>
            <a:r>
              <a:rPr lang="hu-HU" sz="1500" dirty="0" err="1"/>
              <a:t>extend</a:t>
            </a:r>
            <a:r>
              <a:rPr lang="hu-HU" sz="1500" dirty="0"/>
              <a:t>, </a:t>
            </a:r>
            <a:r>
              <a:rPr lang="hu-HU" sz="1500" dirty="0" err="1"/>
              <a:t>e.g</a:t>
            </a:r>
            <a:r>
              <a:rPr lang="hu-HU" sz="1500" dirty="0"/>
              <a:t>., </a:t>
            </a:r>
            <a:r>
              <a:rPr lang="hu-HU" sz="1500" dirty="0" err="1"/>
              <a:t>for</a:t>
            </a:r>
            <a:r>
              <a:rPr lang="hu-HU" sz="1500" dirty="0"/>
              <a:t> zebra </a:t>
            </a:r>
          </a:p>
          <a:p>
            <a:pPr lvl="1"/>
            <a:r>
              <a:rPr lang="hu-HU" sz="1500" dirty="0" err="1">
                <a:sym typeface="Wingdings" panose="05000000000000000000" pitchFamily="2" charset="2"/>
              </a:rPr>
              <a:t>cf</a:t>
            </a:r>
            <a:r>
              <a:rPr lang="hu-HU" sz="1500" dirty="0">
                <a:sym typeface="Wingdings" panose="05000000000000000000" pitchFamily="2" charset="2"/>
              </a:rPr>
              <a:t>. </a:t>
            </a:r>
            <a:r>
              <a:rPr lang="hu-HU" sz="1500" dirty="0" err="1"/>
              <a:t>zero</a:t>
            </a:r>
            <a:r>
              <a:rPr lang="hu-HU" sz="1500" dirty="0"/>
              <a:t> </a:t>
            </a:r>
            <a:r>
              <a:rPr lang="hu-HU" sz="1500" dirty="0" err="1"/>
              <a:t>shot</a:t>
            </a:r>
            <a:r>
              <a:rPr lang="hu-HU" sz="1500" dirty="0"/>
              <a:t> learning)</a:t>
            </a:r>
          </a:p>
          <a:p>
            <a:endParaRPr lang="hu-HU" sz="15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p:txBody>
      </p:sp>
      <p:sp>
        <p:nvSpPr>
          <p:cNvPr id="12" name="Szövegdoboz 9">
            <a:extLst>
              <a:ext uri="{FF2B5EF4-FFF2-40B4-BE49-F238E27FC236}">
                <a16:creationId xmlns:a16="http://schemas.microsoft.com/office/drawing/2014/main" id="{83265065-97B2-482B-99D2-D063001DA4DA}"/>
              </a:ext>
            </a:extLst>
          </p:cNvPr>
          <p:cNvSpPr txBox="1"/>
          <p:nvPr/>
        </p:nvSpPr>
        <p:spPr>
          <a:xfrm>
            <a:off x="6778826" y="5696355"/>
            <a:ext cx="1919420" cy="646331"/>
          </a:xfrm>
          <a:prstGeom prst="rect">
            <a:avLst/>
          </a:prstGeom>
          <a:solidFill>
            <a:srgbClr val="FFFF00"/>
          </a:solidFill>
        </p:spPr>
        <p:txBody>
          <a:bodyPr wrap="square" rtlCol="0">
            <a:spAutoFit/>
          </a:bodyPr>
          <a:lstStyle/>
          <a:p>
            <a:r>
              <a:rPr lang="hu-HU" b="1" dirty="0">
                <a:solidFill>
                  <a:srgbClr val="C00000"/>
                </a:solidFill>
              </a:rPr>
              <a:t>4 </a:t>
            </a:r>
            <a:r>
              <a:rPr lang="hu-HU" b="1" dirty="0" err="1">
                <a:solidFill>
                  <a:srgbClr val="C00000"/>
                </a:solidFill>
              </a:rPr>
              <a:t>yr</a:t>
            </a:r>
            <a:r>
              <a:rPr lang="hu-HU" b="1" dirty="0">
                <a:solidFill>
                  <a:srgbClr val="C00000"/>
                </a:solidFill>
              </a:rPr>
              <a:t> old </a:t>
            </a:r>
            <a:r>
              <a:rPr lang="hu-HU" b="1" dirty="0" err="1">
                <a:solidFill>
                  <a:srgbClr val="C00000"/>
                </a:solidFill>
              </a:rPr>
              <a:t>normal</a:t>
            </a:r>
            <a:r>
              <a:rPr lang="hu-HU" b="1" dirty="0">
                <a:solidFill>
                  <a:srgbClr val="C00000"/>
                </a:solidFill>
              </a:rPr>
              <a:t> </a:t>
            </a:r>
            <a:r>
              <a:rPr lang="hu-HU" b="1" dirty="0" err="1">
                <a:solidFill>
                  <a:srgbClr val="C00000"/>
                </a:solidFill>
              </a:rPr>
              <a:t>child</a:t>
            </a:r>
            <a:endParaRPr lang="en-US" sz="1200" b="1" dirty="0">
              <a:solidFill>
                <a:srgbClr val="C00000"/>
              </a:solidFill>
            </a:endParaRPr>
          </a:p>
        </p:txBody>
      </p:sp>
      <p:sp>
        <p:nvSpPr>
          <p:cNvPr id="13" name="Szövegdoboz 11">
            <a:extLst>
              <a:ext uri="{FF2B5EF4-FFF2-40B4-BE49-F238E27FC236}">
                <a16:creationId xmlns:a16="http://schemas.microsoft.com/office/drawing/2014/main" id="{7BE9B0AE-7A6C-4D3F-8B4D-2992CD793DF7}"/>
              </a:ext>
            </a:extLst>
          </p:cNvPr>
          <p:cNvSpPr txBox="1"/>
          <p:nvPr/>
        </p:nvSpPr>
        <p:spPr>
          <a:xfrm>
            <a:off x="259835" y="1596494"/>
            <a:ext cx="3960440" cy="553998"/>
          </a:xfrm>
          <a:prstGeom prst="rect">
            <a:avLst/>
          </a:prstGeom>
          <a:solidFill>
            <a:srgbClr val="FFFF00"/>
          </a:solidFill>
        </p:spPr>
        <p:txBody>
          <a:bodyPr wrap="square" rtlCol="0">
            <a:spAutoFit/>
          </a:bodyPr>
          <a:lstStyle/>
          <a:p>
            <a:r>
              <a:rPr lang="hu-HU" b="1" dirty="0" err="1">
                <a:solidFill>
                  <a:srgbClr val="C00000"/>
                </a:solidFill>
              </a:rPr>
              <a:t>Same</a:t>
            </a:r>
            <a:r>
              <a:rPr lang="hu-HU" b="1" dirty="0">
                <a:solidFill>
                  <a:srgbClr val="C00000"/>
                </a:solidFill>
              </a:rPr>
              <a:t> </a:t>
            </a:r>
            <a:r>
              <a:rPr lang="hu-HU" b="1" dirty="0" err="1">
                <a:solidFill>
                  <a:srgbClr val="C00000"/>
                </a:solidFill>
              </a:rPr>
              <a:t>autistic</a:t>
            </a:r>
            <a:r>
              <a:rPr lang="hu-HU" b="1" dirty="0">
                <a:solidFill>
                  <a:srgbClr val="C00000"/>
                </a:solidFill>
              </a:rPr>
              <a:t> </a:t>
            </a:r>
            <a:r>
              <a:rPr lang="hu-HU" b="1" dirty="0" err="1">
                <a:solidFill>
                  <a:srgbClr val="C00000"/>
                </a:solidFill>
              </a:rPr>
              <a:t>person</a:t>
            </a:r>
            <a:r>
              <a:rPr lang="hu-HU" b="1" dirty="0">
                <a:solidFill>
                  <a:srgbClr val="C00000"/>
                </a:solidFill>
              </a:rPr>
              <a:t>, </a:t>
            </a:r>
            <a:r>
              <a:rPr lang="hu-HU" b="1" dirty="0" err="1">
                <a:solidFill>
                  <a:srgbClr val="C00000"/>
                </a:solidFill>
              </a:rPr>
              <a:t>age</a:t>
            </a:r>
            <a:r>
              <a:rPr lang="hu-HU" b="1" dirty="0">
                <a:solidFill>
                  <a:srgbClr val="C00000"/>
                </a:solidFill>
              </a:rPr>
              <a:t>: 20 </a:t>
            </a:r>
            <a:r>
              <a:rPr lang="hu-HU" b="1" dirty="0" err="1">
                <a:solidFill>
                  <a:srgbClr val="C00000"/>
                </a:solidFill>
              </a:rPr>
              <a:t>years</a:t>
            </a:r>
            <a:endParaRPr lang="hu-HU" b="1" dirty="0">
              <a:solidFill>
                <a:srgbClr val="C00000"/>
              </a:solidFill>
            </a:endParaRPr>
          </a:p>
          <a:p>
            <a:r>
              <a:rPr lang="hu-HU" sz="1200" dirty="0" err="1"/>
              <a:t>She</a:t>
            </a:r>
            <a:r>
              <a:rPr lang="hu-HU" sz="1200" dirty="0"/>
              <a:t> </a:t>
            </a:r>
            <a:r>
              <a:rPr lang="hu-HU" sz="1200" dirty="0" err="1"/>
              <a:t>could</a:t>
            </a:r>
            <a:r>
              <a:rPr lang="hu-HU" sz="1200" dirty="0"/>
              <a:t> </a:t>
            </a:r>
            <a:r>
              <a:rPr lang="hu-HU" sz="1200" dirty="0" err="1"/>
              <a:t>draw</a:t>
            </a:r>
            <a:r>
              <a:rPr lang="hu-HU" sz="1200" dirty="0"/>
              <a:t> </a:t>
            </a:r>
            <a:r>
              <a:rPr lang="hu-HU" sz="1200" dirty="0" err="1"/>
              <a:t>the</a:t>
            </a:r>
            <a:r>
              <a:rPr lang="hu-HU" sz="1200" dirty="0"/>
              <a:t> </a:t>
            </a:r>
            <a:r>
              <a:rPr lang="hu-HU" sz="1200" dirty="0" err="1"/>
              <a:t>components</a:t>
            </a:r>
            <a:r>
              <a:rPr lang="hu-HU" sz="1200" dirty="0"/>
              <a:t> of </a:t>
            </a:r>
            <a:r>
              <a:rPr lang="hu-HU" sz="1200" dirty="0" err="1"/>
              <a:t>the</a:t>
            </a:r>
            <a:r>
              <a:rPr lang="hu-HU" sz="1200" dirty="0"/>
              <a:t> </a:t>
            </a:r>
            <a:r>
              <a:rPr lang="hu-HU" sz="1200" dirty="0" err="1"/>
              <a:t>horse</a:t>
            </a:r>
            <a:r>
              <a:rPr lang="hu-HU" sz="1200" dirty="0">
                <a:solidFill>
                  <a:schemeClr val="bg1"/>
                </a:solidFill>
              </a:rPr>
              <a:t>…</a:t>
            </a:r>
            <a:endParaRPr lang="en-US" sz="1200" dirty="0">
              <a:solidFill>
                <a:schemeClr val="bg1"/>
              </a:solidFill>
            </a:endParaRPr>
          </a:p>
        </p:txBody>
      </p:sp>
      <p:pic>
        <p:nvPicPr>
          <p:cNvPr id="17" name="Picture 5" descr="Horse_Drawing_normal_b_">
            <a:extLst>
              <a:ext uri="{FF2B5EF4-FFF2-40B4-BE49-F238E27FC236}">
                <a16:creationId xmlns:a16="http://schemas.microsoft.com/office/drawing/2014/main" id="{177E8412-6161-47B0-B949-131E494A1C12}"/>
              </a:ext>
            </a:extLst>
          </p:cNvPr>
          <p:cNvPicPr>
            <a:picLocks noChangeAspect="1" noChangeArrowheads="1"/>
          </p:cNvPicPr>
          <p:nvPr/>
        </p:nvPicPr>
        <p:blipFill>
          <a:blip r:embed="rId4" cstate="print"/>
          <a:srcRect/>
          <a:stretch>
            <a:fillRect/>
          </a:stretch>
        </p:blipFill>
        <p:spPr bwMode="auto">
          <a:xfrm>
            <a:off x="5082600" y="2185737"/>
            <a:ext cx="3276600" cy="3043238"/>
          </a:xfrm>
          <a:prstGeom prst="rect">
            <a:avLst/>
          </a:prstGeom>
          <a:noFill/>
          <a:ln w="9525">
            <a:noFill/>
            <a:miter lim="800000"/>
            <a:headEnd/>
            <a:tailEnd/>
          </a:ln>
        </p:spPr>
      </p:pic>
    </p:spTree>
    <p:extLst>
      <p:ext uri="{BB962C8B-B14F-4D97-AF65-F5344CB8AC3E}">
        <p14:creationId xmlns:p14="http://schemas.microsoft.com/office/powerpoint/2010/main" val="11361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blinds(horizontal)">
                                      <p:cBhvr>
                                        <p:cTn id="21" dur="500"/>
                                        <p:tgtEl>
                                          <p:spTgt spid="5">
                                            <p:txEl>
                                              <p:pRg st="12" end="1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blinds(horizontal)">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1F426-9369-4232-83EC-12233D275D68}"/>
              </a:ext>
            </a:extLst>
          </p:cNvPr>
          <p:cNvSpPr>
            <a:spLocks noGrp="1"/>
          </p:cNvSpPr>
          <p:nvPr>
            <p:ph type="title"/>
          </p:nvPr>
        </p:nvSpPr>
        <p:spPr/>
        <p:txBody>
          <a:bodyPr/>
          <a:lstStyle/>
          <a:p>
            <a:pPr algn="l"/>
            <a:r>
              <a:rPr lang="hu-HU" dirty="0"/>
              <a:t/>
            </a:r>
            <a:br>
              <a:rPr lang="hu-HU" dirty="0"/>
            </a:br>
            <a:r>
              <a:rPr lang="hu-HU" dirty="0"/>
              <a:t/>
            </a:r>
            <a:br>
              <a:rPr lang="hu-HU" dirty="0"/>
            </a:br>
            <a:endParaRPr lang="hu-HU" dirty="0"/>
          </a:p>
        </p:txBody>
      </p:sp>
      <p:sp>
        <p:nvSpPr>
          <p:cNvPr id="2" name="Content Placeholder 1">
            <a:extLst>
              <a:ext uri="{FF2B5EF4-FFF2-40B4-BE49-F238E27FC236}">
                <a16:creationId xmlns:a16="http://schemas.microsoft.com/office/drawing/2014/main" id="{38B13125-61C7-4824-8264-B0BEE9E6768C}"/>
              </a:ext>
            </a:extLst>
          </p:cNvPr>
          <p:cNvSpPr>
            <a:spLocks noGrp="1"/>
          </p:cNvSpPr>
          <p:nvPr>
            <p:ph idx="1"/>
          </p:nvPr>
        </p:nvSpPr>
        <p:spPr>
          <a:xfrm>
            <a:off x="628650" y="1340768"/>
            <a:ext cx="8479854" cy="4836195"/>
          </a:xfrm>
          <a:solidFill>
            <a:schemeClr val="bg1">
              <a:alpha val="80000"/>
            </a:schemeClr>
          </a:solidFill>
        </p:spPr>
        <p:txBody>
          <a:bodyPr>
            <a:normAutofit lnSpcReduction="10000"/>
          </a:bodyPr>
          <a:lstStyle/>
          <a:p>
            <a:pPr marL="0" indent="0">
              <a:buNone/>
            </a:pPr>
            <a:r>
              <a:rPr lang="en-US" sz="3600" dirty="0"/>
              <a:t>Think about this horse example</a:t>
            </a:r>
            <a:r>
              <a:rPr lang="en-US" sz="2800" dirty="0"/>
              <a:t/>
            </a:r>
            <a:br>
              <a:rPr lang="en-US" sz="2800" dirty="0"/>
            </a:br>
            <a:endParaRPr lang="en-US" sz="2800" dirty="0"/>
          </a:p>
          <a:p>
            <a:pPr>
              <a:buFont typeface="Wingdings" panose="05000000000000000000" pitchFamily="2" charset="2"/>
              <a:buChar char="Ø"/>
            </a:pPr>
            <a:r>
              <a:rPr lang="hu-HU" sz="2800" dirty="0"/>
              <a:t> </a:t>
            </a:r>
            <a:r>
              <a:rPr lang="en-US" sz="2800" dirty="0"/>
              <a:t>What are the key features of the components</a:t>
            </a:r>
            <a:r>
              <a:rPr lang="en-US" sz="2800" dirty="0" smtClean="0"/>
              <a:t>?</a:t>
            </a:r>
            <a:endParaRPr lang="hu-HU" sz="2800" dirty="0" smtClean="0"/>
          </a:p>
          <a:p>
            <a:pPr lvl="1">
              <a:buFont typeface="Wingdings" panose="05000000000000000000" pitchFamily="2" charset="2"/>
              <a:buChar char="Ø"/>
            </a:pPr>
            <a:r>
              <a:rPr lang="hu-HU" sz="2500" dirty="0" smtClean="0"/>
              <a:t> </a:t>
            </a:r>
            <a:r>
              <a:rPr lang="hu-HU" sz="2500" dirty="0" err="1" smtClean="0"/>
              <a:t>for</a:t>
            </a:r>
            <a:r>
              <a:rPr lang="hu-HU" sz="2500" dirty="0" smtClean="0"/>
              <a:t> </a:t>
            </a:r>
            <a:r>
              <a:rPr lang="hu-HU" sz="2500" dirty="0" err="1" smtClean="0"/>
              <a:t>the</a:t>
            </a:r>
            <a:r>
              <a:rPr lang="hu-HU" sz="2500" dirty="0" smtClean="0"/>
              <a:t> </a:t>
            </a:r>
            <a:r>
              <a:rPr lang="hu-HU" sz="2500" dirty="0" err="1" smtClean="0"/>
              <a:t>horse</a:t>
            </a:r>
            <a:r>
              <a:rPr lang="hu-HU" sz="2500" dirty="0" smtClean="0"/>
              <a:t>: </a:t>
            </a:r>
            <a:r>
              <a:rPr lang="hu-HU" sz="2500" dirty="0" err="1" smtClean="0"/>
              <a:t>head</a:t>
            </a:r>
            <a:r>
              <a:rPr lang="hu-HU" sz="2500" dirty="0" smtClean="0"/>
              <a:t>, </a:t>
            </a:r>
            <a:r>
              <a:rPr lang="hu-HU" sz="2500" dirty="0" err="1" smtClean="0"/>
              <a:t>ears</a:t>
            </a:r>
            <a:r>
              <a:rPr lang="hu-HU" sz="2500" dirty="0" smtClean="0"/>
              <a:t>, </a:t>
            </a:r>
            <a:r>
              <a:rPr lang="hu-HU" sz="2500" dirty="0" err="1" smtClean="0"/>
              <a:t>eyes</a:t>
            </a:r>
            <a:r>
              <a:rPr lang="hu-HU" sz="2500" dirty="0" smtClean="0"/>
              <a:t>, body, </a:t>
            </a:r>
            <a:r>
              <a:rPr lang="hu-HU" sz="2500" dirty="0" err="1" smtClean="0"/>
              <a:t>legs</a:t>
            </a:r>
            <a:r>
              <a:rPr lang="hu-HU" sz="2500" dirty="0" smtClean="0"/>
              <a:t>, </a:t>
            </a:r>
            <a:r>
              <a:rPr lang="hu-HU" sz="2500" dirty="0" err="1" smtClean="0"/>
              <a:t>tail</a:t>
            </a:r>
            <a:r>
              <a:rPr lang="hu-HU" sz="2500" dirty="0" smtClean="0"/>
              <a:t>, </a:t>
            </a:r>
            <a:r>
              <a:rPr lang="hu-HU" sz="2500" dirty="0" err="1" smtClean="0"/>
              <a:t>mane</a:t>
            </a:r>
            <a:r>
              <a:rPr lang="hu-HU" sz="2500" dirty="0" smtClean="0"/>
              <a:t>, </a:t>
            </a:r>
            <a:r>
              <a:rPr lang="hu-HU" sz="2500" dirty="0" err="1" smtClean="0"/>
              <a:t>hoof</a:t>
            </a:r>
            <a:endParaRPr lang="en-US" sz="2500" dirty="0"/>
          </a:p>
          <a:p>
            <a:pPr>
              <a:buFont typeface="Wingdings" panose="05000000000000000000" pitchFamily="2" charset="2"/>
              <a:buChar char="Ø"/>
            </a:pPr>
            <a:r>
              <a:rPr lang="hu-HU" sz="2800" dirty="0"/>
              <a:t> </a:t>
            </a:r>
            <a:r>
              <a:rPr lang="en-US" sz="2800" dirty="0"/>
              <a:t>Is </a:t>
            </a:r>
            <a:r>
              <a:rPr lang="en-US" sz="2800" b="1" i="1" spc="90" dirty="0">
                <a:solidFill>
                  <a:srgbClr val="C00000"/>
                </a:solidFill>
                <a:effectLst>
                  <a:outerShdw blurRad="38100" dist="38100" dir="2700000" algn="tl">
                    <a:srgbClr val="000000">
                      <a:alpha val="43137"/>
                    </a:srgbClr>
                  </a:outerShdw>
                </a:effectLst>
              </a:rPr>
              <a:t>color</a:t>
            </a:r>
            <a:r>
              <a:rPr lang="en-US" sz="2800" dirty="0"/>
              <a:t> a component? </a:t>
            </a:r>
            <a:endParaRPr lang="hu-HU" sz="2800" dirty="0"/>
          </a:p>
          <a:p>
            <a:pPr marL="3090889" lvl="5" indent="-169863">
              <a:buFont typeface="Wingdings" panose="05000000000000000000" pitchFamily="2" charset="2"/>
              <a:buChar char="Ø"/>
            </a:pPr>
            <a:r>
              <a:rPr lang="hu-HU" sz="2800" dirty="0"/>
              <a:t> </a:t>
            </a:r>
            <a:r>
              <a:rPr lang="en-US" sz="2800" dirty="0"/>
              <a:t>YES</a:t>
            </a:r>
            <a:r>
              <a:rPr lang="hu-HU" sz="2800" dirty="0"/>
              <a:t>, of course</a:t>
            </a:r>
            <a:r>
              <a:rPr lang="en-US" sz="2800" dirty="0"/>
              <a:t>!</a:t>
            </a:r>
          </a:p>
          <a:p>
            <a:pPr>
              <a:buFont typeface="Wingdings" panose="05000000000000000000" pitchFamily="2" charset="2"/>
              <a:buChar char="Ø"/>
            </a:pPr>
            <a:r>
              <a:rPr lang="hu-HU" sz="2800" dirty="0"/>
              <a:t> </a:t>
            </a:r>
            <a:r>
              <a:rPr lang="en-US" sz="2800" dirty="0"/>
              <a:t>What is the difference between the two types of components</a:t>
            </a:r>
            <a:r>
              <a:rPr lang="hu-HU" sz="2800" dirty="0"/>
              <a:t>, i.e., </a:t>
            </a:r>
          </a:p>
          <a:p>
            <a:pPr marL="800091" lvl="1" indent="-457200">
              <a:buAutoNum type="alphaLcParenBoth"/>
            </a:pPr>
            <a:r>
              <a:rPr lang="hu-HU" sz="2500" dirty="0" err="1"/>
              <a:t>the</a:t>
            </a:r>
            <a:r>
              <a:rPr lang="hu-HU" sz="2500" dirty="0"/>
              <a:t> </a:t>
            </a:r>
            <a:r>
              <a:rPr lang="hu-HU" sz="2500" dirty="0" err="1" smtClean="0"/>
              <a:t>bodily</a:t>
            </a:r>
            <a:r>
              <a:rPr lang="hu-HU" sz="2500" dirty="0" smtClean="0"/>
              <a:t> </a:t>
            </a:r>
            <a:r>
              <a:rPr lang="hu-HU" sz="2500" dirty="0" err="1" smtClean="0"/>
              <a:t>components</a:t>
            </a:r>
            <a:r>
              <a:rPr lang="hu-HU" sz="2500" dirty="0" smtClean="0"/>
              <a:t> </a:t>
            </a:r>
            <a:r>
              <a:rPr lang="hu-HU" sz="2500" dirty="0"/>
              <a:t>of </a:t>
            </a:r>
            <a:r>
              <a:rPr lang="hu-HU" sz="2500" dirty="0" err="1"/>
              <a:t>the</a:t>
            </a:r>
            <a:r>
              <a:rPr lang="hu-HU" sz="2500" dirty="0"/>
              <a:t> </a:t>
            </a:r>
            <a:r>
              <a:rPr lang="hu-HU" sz="2500" dirty="0" err="1"/>
              <a:t>horse</a:t>
            </a:r>
            <a:r>
              <a:rPr lang="hu-HU" sz="2500" dirty="0"/>
              <a:t> and </a:t>
            </a:r>
          </a:p>
          <a:p>
            <a:pPr marL="800091" lvl="1" indent="-457200">
              <a:buAutoNum type="alphaLcParenBoth"/>
            </a:pPr>
            <a:r>
              <a:rPr lang="hu-HU" sz="2500" dirty="0" err="1"/>
              <a:t>the</a:t>
            </a:r>
            <a:r>
              <a:rPr lang="hu-HU" sz="2500" dirty="0"/>
              <a:t> </a:t>
            </a:r>
            <a:r>
              <a:rPr lang="hu-HU" sz="2500" dirty="0" err="1"/>
              <a:t>color</a:t>
            </a:r>
            <a:r>
              <a:rPr lang="hu-HU" sz="2500" dirty="0"/>
              <a:t>/</a:t>
            </a:r>
            <a:r>
              <a:rPr lang="hu-HU" sz="2500" dirty="0" err="1"/>
              <a:t>texture</a:t>
            </a:r>
            <a:r>
              <a:rPr lang="hu-HU" sz="2500" dirty="0"/>
              <a:t> of </a:t>
            </a:r>
            <a:r>
              <a:rPr lang="hu-HU" sz="2500" dirty="0" err="1"/>
              <a:t>the</a:t>
            </a:r>
            <a:r>
              <a:rPr lang="hu-HU" sz="2500" dirty="0"/>
              <a:t> </a:t>
            </a:r>
            <a:r>
              <a:rPr lang="hu-HU" sz="2500" dirty="0" err="1"/>
              <a:t>horse</a:t>
            </a:r>
            <a:r>
              <a:rPr lang="hu-HU" sz="2500" dirty="0"/>
              <a:t>?</a:t>
            </a:r>
          </a:p>
        </p:txBody>
      </p:sp>
      <p:sp>
        <p:nvSpPr>
          <p:cNvPr id="3" name="Szövegdoboz 2"/>
          <p:cNvSpPr txBox="1"/>
          <p:nvPr/>
        </p:nvSpPr>
        <p:spPr>
          <a:xfrm>
            <a:off x="7020272" y="4941168"/>
            <a:ext cx="2089033" cy="861774"/>
          </a:xfrm>
          <a:prstGeom prst="rect">
            <a:avLst/>
          </a:prstGeom>
          <a:noFill/>
        </p:spPr>
        <p:txBody>
          <a:bodyPr wrap="none" rtlCol="0">
            <a:spAutoFit/>
          </a:bodyPr>
          <a:lstStyle/>
          <a:p>
            <a:pPr marL="342900" indent="-342900">
              <a:buFont typeface="Wingdings" panose="05000000000000000000" pitchFamily="2" charset="2"/>
              <a:buChar char="è"/>
            </a:pPr>
            <a:r>
              <a:rPr lang="hu-HU" sz="2500" b="1" i="1" spc="100" dirty="0" smtClean="0">
                <a:solidFill>
                  <a:srgbClr val="C00000"/>
                </a:solidFill>
              </a:rPr>
              <a:t>LEGO-</a:t>
            </a:r>
            <a:r>
              <a:rPr lang="hu-HU" sz="2500" b="1" i="1" spc="100" dirty="0" err="1" smtClean="0">
                <a:solidFill>
                  <a:srgbClr val="C00000"/>
                </a:solidFill>
              </a:rPr>
              <a:t>like</a:t>
            </a:r>
            <a:endParaRPr lang="hu-HU" sz="2500" b="1" i="1" spc="100" dirty="0" smtClean="0">
              <a:solidFill>
                <a:srgbClr val="C00000"/>
              </a:solidFill>
            </a:endParaRPr>
          </a:p>
          <a:p>
            <a:pPr marL="342900" indent="-342900">
              <a:buFont typeface="Wingdings" panose="05000000000000000000" pitchFamily="2" charset="2"/>
              <a:buChar char="è"/>
            </a:pPr>
            <a:r>
              <a:rPr lang="hu-HU" sz="2500" b="1" i="1" spc="100" dirty="0" err="1" smtClean="0">
                <a:solidFill>
                  <a:srgbClr val="C00000"/>
                </a:solidFill>
              </a:rPr>
              <a:t>modifiable</a:t>
            </a:r>
            <a:endParaRPr lang="hu-HU" sz="2500" b="1" i="1" spc="100" dirty="0">
              <a:solidFill>
                <a:srgbClr val="C00000"/>
              </a:solidFill>
            </a:endParaRPr>
          </a:p>
        </p:txBody>
      </p:sp>
    </p:spTree>
    <p:extLst>
      <p:ext uri="{BB962C8B-B14F-4D97-AF65-F5344CB8AC3E}">
        <p14:creationId xmlns:p14="http://schemas.microsoft.com/office/powerpoint/2010/main" val="2267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Csoportba foglalás 11"/>
          <p:cNvGrpSpPr>
            <a:grpSpLocks noChangeAspect="1"/>
          </p:cNvGrpSpPr>
          <p:nvPr/>
        </p:nvGrpSpPr>
        <p:grpSpPr>
          <a:xfrm>
            <a:off x="4067944" y="980728"/>
            <a:ext cx="3527305" cy="2648114"/>
            <a:chOff x="8472264" y="1515366"/>
            <a:chExt cx="3074937" cy="2308499"/>
          </a:xfrm>
        </p:grpSpPr>
        <p:pic>
          <p:nvPicPr>
            <p:cNvPr id="13" name="Picture 4" descr="Image result for triangle a b c angles 1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1515366"/>
              <a:ext cx="3074937" cy="2308498"/>
            </a:xfrm>
            <a:prstGeom prst="rect">
              <a:avLst/>
            </a:prstGeom>
            <a:noFill/>
            <a:extLst>
              <a:ext uri="{909E8E84-426E-40DD-AFC4-6F175D3DCCD1}">
                <a14:hiddenFill xmlns:a14="http://schemas.microsoft.com/office/drawing/2010/main">
                  <a:solidFill>
                    <a:srgbClr val="FFFFFF"/>
                  </a:solidFill>
                </a14:hiddenFill>
              </a:ext>
            </a:extLst>
          </p:spPr>
        </p:pic>
        <p:pic>
          <p:nvPicPr>
            <p:cNvPr id="14" name="Kép 13"/>
            <p:cNvPicPr>
              <a:picLocks noChangeAspect="1"/>
            </p:cNvPicPr>
            <p:nvPr/>
          </p:nvPicPr>
          <p:blipFill>
            <a:blip r:embed="rId4"/>
            <a:stretch>
              <a:fillRect/>
            </a:stretch>
          </p:blipFill>
          <p:spPr>
            <a:xfrm>
              <a:off x="10766151" y="3094749"/>
              <a:ext cx="781050" cy="729116"/>
            </a:xfrm>
            <a:prstGeom prst="rect">
              <a:avLst/>
            </a:prstGeom>
          </p:spPr>
        </p:pic>
      </p:grpSp>
      <p:sp>
        <p:nvSpPr>
          <p:cNvPr id="2" name="Szöveg helye 1"/>
          <p:cNvSpPr>
            <a:spLocks noGrp="1"/>
          </p:cNvSpPr>
          <p:nvPr>
            <p:ph type="body" sz="quarter" idx="15"/>
          </p:nvPr>
        </p:nvSpPr>
        <p:spPr/>
        <p:txBody>
          <a:bodyPr>
            <a:noAutofit/>
          </a:bodyPr>
          <a:lstStyle/>
          <a:p>
            <a:r>
              <a:rPr lang="hu-HU" sz="2400" dirty="0"/>
              <a:t>Conceptual components</a:t>
            </a:r>
            <a:endParaRPr lang="en-US" sz="2400"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F87B570-9992-450B-BA7A-CE3900B2C841}"/>
                  </a:ext>
                </a:extLst>
              </p:cNvPr>
              <p:cNvSpPr>
                <a:spLocks noGrp="1"/>
              </p:cNvSpPr>
              <p:nvPr>
                <p:ph type="body" sz="quarter" idx="16"/>
              </p:nvPr>
            </p:nvSpPr>
            <p:spPr>
              <a:xfrm>
                <a:off x="467545" y="1340768"/>
                <a:ext cx="7632847" cy="5184576"/>
              </a:xfrm>
            </p:spPr>
            <p:txBody>
              <a:bodyPr/>
              <a:lstStyle/>
              <a:p>
                <a:r>
                  <a:rPr lang="hu-HU" sz="1800" dirty="0"/>
                  <a:t>We </a:t>
                </a:r>
                <a:r>
                  <a:rPr lang="hu-HU" sz="1800" dirty="0" err="1"/>
                  <a:t>have</a:t>
                </a:r>
                <a:r>
                  <a:rPr lang="hu-HU" sz="1800" dirty="0"/>
                  <a:t>: </a:t>
                </a:r>
              </a:p>
              <a:p>
                <a:pPr marL="267891" lvl="2" indent="-101204"/>
                <a:r>
                  <a:rPr lang="hu-HU" sz="1800" dirty="0"/>
                  <a:t>Ps </a:t>
                </a:r>
              </a:p>
              <a:p>
                <a:pPr marL="267891" lvl="2" indent="-101204"/>
                <a:r>
                  <a:rPr lang="hu-HU" sz="1800" dirty="0"/>
                  <a:t>2 Ps determine an L </a:t>
                </a:r>
              </a:p>
              <a:p>
                <a:pPr marL="267891" lvl="2" indent="-101204"/>
                <a:r>
                  <a:rPr lang="hu-HU" sz="1800" dirty="0"/>
                  <a:t>2 Ls</a:t>
                </a:r>
              </a:p>
              <a:p>
                <a:pPr marL="402431" lvl="3" indent="-134541"/>
                <a:r>
                  <a:rPr lang="hu-HU" sz="1800" dirty="0" err="1"/>
                  <a:t>may</a:t>
                </a:r>
                <a:r>
                  <a:rPr lang="hu-HU" sz="1800" dirty="0"/>
                  <a:t> </a:t>
                </a:r>
                <a:r>
                  <a:rPr lang="hu-HU" sz="1800" dirty="0" err="1"/>
                  <a:t>determine</a:t>
                </a:r>
                <a:r>
                  <a:rPr lang="hu-HU" sz="1800" dirty="0"/>
                  <a:t> a P</a:t>
                </a:r>
              </a:p>
              <a:p>
                <a:pPr marL="402431" lvl="3" indent="-134541"/>
                <a:r>
                  <a:rPr lang="hu-HU" sz="1800" dirty="0"/>
                  <a:t>and </a:t>
                </a:r>
                <a:r>
                  <a:rPr lang="hu-HU" sz="1800" dirty="0" smtClean="0"/>
                  <a:t>a </a:t>
                </a:r>
                <a:r>
                  <a:rPr lang="hu-HU" sz="1800" dirty="0" err="1" smtClean="0"/>
                  <a:t>number</a:t>
                </a:r>
                <a:r>
                  <a:rPr lang="hu-HU" sz="1800" dirty="0" smtClean="0"/>
                  <a:t>, </a:t>
                </a:r>
                <a:r>
                  <a:rPr lang="hu-HU" sz="1800" dirty="0"/>
                  <a:t>A</a:t>
                </a:r>
                <a14:m>
                  <m:oMath xmlns:m="http://schemas.openxmlformats.org/officeDocument/2006/math">
                    <m:r>
                      <a:rPr lang="hu-HU" sz="1800" i="1">
                        <a:latin typeface="Cambria Math" panose="02040503050406030204" pitchFamily="18" charset="0"/>
                        <a:ea typeface="Cambria Math" panose="02040503050406030204" pitchFamily="18" charset="0"/>
                      </a:rPr>
                      <m:t>≥</m:t>
                    </m:r>
                  </m:oMath>
                </a14:m>
                <a:r>
                  <a:rPr lang="hu-HU" sz="1800" dirty="0" smtClean="0"/>
                  <a:t>0, </a:t>
                </a:r>
                <a:r>
                  <a:rPr lang="hu-HU" sz="1800" dirty="0" err="1"/>
                  <a:t>too</a:t>
                </a:r>
                <a:endParaRPr lang="hu-HU" sz="1800" dirty="0"/>
              </a:p>
              <a:p>
                <a:pPr marL="402431" lvl="3" indent="-134541"/>
                <a:r>
                  <a:rPr lang="hu-HU" sz="1800" dirty="0" err="1" smtClean="0"/>
                  <a:t>there</a:t>
                </a:r>
                <a:r>
                  <a:rPr lang="hu-HU" sz="1800" dirty="0" smtClean="0"/>
                  <a:t> </a:t>
                </a:r>
                <a:r>
                  <a:rPr lang="hu-HU" sz="1800" dirty="0"/>
                  <a:t>is no P </a:t>
                </a:r>
                <a:r>
                  <a:rPr lang="hu-HU" sz="1800" dirty="0" err="1"/>
                  <a:t>if</a:t>
                </a:r>
                <a:r>
                  <a:rPr lang="hu-HU" sz="1800" dirty="0"/>
                  <a:t> and </a:t>
                </a:r>
                <a:r>
                  <a:rPr lang="hu-HU" sz="1800" dirty="0" err="1"/>
                  <a:t>only</a:t>
                </a:r>
                <a:r>
                  <a:rPr lang="hu-HU" sz="1800" dirty="0"/>
                  <a:t> </a:t>
                </a:r>
                <a:r>
                  <a:rPr lang="hu-HU" sz="1800" dirty="0" err="1"/>
                  <a:t>if</a:t>
                </a:r>
                <a:r>
                  <a:rPr lang="hu-HU" sz="1800" dirty="0"/>
                  <a:t> </a:t>
                </a:r>
                <a:r>
                  <a:rPr lang="hu-HU" sz="1800" dirty="0" smtClean="0"/>
                  <a:t>A=0. </a:t>
                </a:r>
                <a:endParaRPr lang="hu-HU" sz="1800" dirty="0"/>
              </a:p>
              <a:p>
                <a:pPr marL="267891" lvl="2" indent="-101204"/>
                <a:r>
                  <a:rPr lang="hu-HU" sz="1800" dirty="0" err="1"/>
                  <a:t>For</a:t>
                </a:r>
                <a:r>
                  <a:rPr lang="hu-HU" sz="1800" dirty="0"/>
                  <a:t> 3 </a:t>
                </a:r>
                <a:r>
                  <a:rPr lang="hu-HU" sz="1800" dirty="0" err="1"/>
                  <a:t>Ls</a:t>
                </a:r>
                <a:r>
                  <a:rPr lang="hu-HU" sz="1800" dirty="0"/>
                  <a:t> </a:t>
                </a:r>
                <a:r>
                  <a:rPr lang="hu-HU" sz="1800" dirty="0" err="1"/>
                  <a:t>we</a:t>
                </a:r>
                <a:r>
                  <a:rPr lang="hu-HU" sz="1800" dirty="0"/>
                  <a:t> </a:t>
                </a:r>
                <a:r>
                  <a:rPr lang="hu-HU" sz="1800" dirty="0" err="1"/>
                  <a:t>get</a:t>
                </a:r>
                <a:r>
                  <a:rPr lang="hu-HU" sz="1800" dirty="0"/>
                  <a:t> </a:t>
                </a:r>
                <a:r>
                  <a:rPr lang="hu-HU" sz="1800" dirty="0" err="1"/>
                  <a:t>3</a:t>
                </a:r>
                <a:r>
                  <a:rPr lang="hu-HU" sz="1800" dirty="0"/>
                  <a:t> </a:t>
                </a:r>
                <a:r>
                  <a:rPr lang="hu-HU" sz="1800" dirty="0" err="1"/>
                  <a:t>As</a:t>
                </a:r>
                <a:r>
                  <a:rPr lang="hu-HU" sz="1800" dirty="0"/>
                  <a:t> and </a:t>
                </a:r>
                <a:r>
                  <a:rPr lang="hu-HU" sz="1800" dirty="0" err="1"/>
                  <a:t>the</a:t>
                </a:r>
                <a:r>
                  <a:rPr lang="hu-HU" sz="1800" dirty="0"/>
                  <a:t> sum of </a:t>
                </a:r>
                <a:r>
                  <a:rPr lang="hu-HU" sz="1800" dirty="0" err="1"/>
                  <a:t>the</a:t>
                </a:r>
                <a:r>
                  <a:rPr lang="hu-HU" sz="1800" dirty="0"/>
                  <a:t> </a:t>
                </a:r>
                <a:r>
                  <a:rPr lang="hu-HU" sz="1800" dirty="0" err="1"/>
                  <a:t>As</a:t>
                </a:r>
                <a:r>
                  <a:rPr lang="hu-HU" sz="1800" dirty="0"/>
                  <a:t> is a </a:t>
                </a:r>
                <a:r>
                  <a:rPr lang="hu-HU" sz="1800" dirty="0" err="1"/>
                  <a:t>constant</a:t>
                </a:r>
                <a:r>
                  <a:rPr lang="hu-HU" sz="1800" dirty="0"/>
                  <a:t> </a:t>
                </a:r>
              </a:p>
              <a:p>
                <a:pPr marL="267891" lvl="2" indent="-101204"/>
                <a:endParaRPr lang="hu-HU" sz="1800" dirty="0"/>
              </a:p>
              <a:p>
                <a:pPr marL="0" lvl="1" indent="-133350">
                  <a:buNone/>
                </a:pPr>
                <a:r>
                  <a:rPr lang="hu-HU" sz="1800" b="1" dirty="0" err="1">
                    <a:solidFill>
                      <a:srgbClr val="C00000"/>
                    </a:solidFill>
                  </a:rPr>
                  <a:t>Theorem</a:t>
                </a:r>
                <a:r>
                  <a:rPr lang="hu-HU" sz="1800" b="1" dirty="0">
                    <a:solidFill>
                      <a:srgbClr val="C00000"/>
                    </a:solidFill>
                  </a:rPr>
                  <a:t>: </a:t>
                </a:r>
                <a:r>
                  <a:rPr lang="hu-HU" sz="1800" b="1" dirty="0" err="1">
                    <a:solidFill>
                      <a:srgbClr val="C00000"/>
                    </a:solidFill>
                  </a:rPr>
                  <a:t>the</a:t>
                </a:r>
                <a:r>
                  <a:rPr lang="hu-HU" sz="1800" b="1" dirty="0">
                    <a:solidFill>
                      <a:srgbClr val="C00000"/>
                    </a:solidFill>
                  </a:rPr>
                  <a:t> </a:t>
                </a:r>
                <a:r>
                  <a:rPr lang="hu-HU" sz="1800" b="1" i="1" spc="40" dirty="0" err="1">
                    <a:solidFill>
                      <a:srgbClr val="C00000"/>
                    </a:solidFill>
                    <a:effectLst>
                      <a:outerShdw blurRad="38100" dist="38100" dir="2700000" algn="tl">
                        <a:srgbClr val="000000">
                          <a:alpha val="43137"/>
                        </a:srgbClr>
                      </a:outerShdw>
                    </a:effectLst>
                  </a:rPr>
                  <a:t>bisectors</a:t>
                </a:r>
                <a:r>
                  <a:rPr lang="hu-HU" sz="1800" b="1" dirty="0">
                    <a:solidFill>
                      <a:srgbClr val="C00000"/>
                    </a:solidFill>
                  </a:rPr>
                  <a:t> of 3Ls </a:t>
                </a:r>
                <a:r>
                  <a:rPr lang="hu-HU" sz="1800" b="1" dirty="0" err="1">
                    <a:solidFill>
                      <a:srgbClr val="C00000"/>
                    </a:solidFill>
                  </a:rPr>
                  <a:t>determine</a:t>
                </a:r>
                <a:r>
                  <a:rPr lang="hu-HU" sz="1800" b="1" dirty="0">
                    <a:solidFill>
                      <a:srgbClr val="C00000"/>
                    </a:solidFill>
                  </a:rPr>
                  <a:t> a </a:t>
                </a:r>
                <a:r>
                  <a:rPr lang="hu-HU" sz="1800" b="1" dirty="0" err="1">
                    <a:solidFill>
                      <a:srgbClr val="C00000"/>
                    </a:solidFill>
                  </a:rPr>
                  <a:t>single</a:t>
                </a:r>
                <a:r>
                  <a:rPr lang="hu-HU" sz="1800" b="1" dirty="0">
                    <a:solidFill>
                      <a:srgbClr val="C00000"/>
                    </a:solidFill>
                  </a:rPr>
                  <a:t> P.</a:t>
                </a:r>
              </a:p>
              <a:p>
                <a:pPr marL="214313" indent="-214313"/>
                <a:endParaRPr lang="hu-HU" sz="1800" dirty="0"/>
              </a:p>
              <a:p>
                <a:pPr marL="214313" indent="-214313"/>
                <a:r>
                  <a:rPr lang="hu-HU" sz="1800" dirty="0"/>
                  <a:t>Creativity </a:t>
                </a:r>
                <a:r>
                  <a:rPr lang="hu-HU" sz="1800" dirty="0">
                    <a:sym typeface="Wingdings" panose="05000000000000000000" pitchFamily="2" charset="2"/>
                  </a:rPr>
                  <a:t> determine components (Nadia was </a:t>
                </a:r>
                <a:r>
                  <a:rPr lang="en-US" sz="1800" dirty="0">
                    <a:sym typeface="Wingdings" panose="05000000000000000000" pitchFamily="2" charset="2"/>
                  </a:rPr>
                  <a:t>“</a:t>
                </a:r>
                <a:r>
                  <a:rPr lang="hu-HU" sz="1800" dirty="0" err="1">
                    <a:sym typeface="Wingdings" panose="05000000000000000000" pitchFamily="2" charset="2"/>
                  </a:rPr>
                  <a:t>unable</a:t>
                </a:r>
                <a:r>
                  <a:rPr lang="hu-HU" sz="1800" dirty="0">
                    <a:sym typeface="Wingdings" panose="05000000000000000000" pitchFamily="2" charset="2"/>
                  </a:rPr>
                  <a:t>”) and </a:t>
                </a:r>
                <a:r>
                  <a:rPr lang="hu-HU" sz="1800" dirty="0" err="1">
                    <a:sym typeface="Wingdings" panose="05000000000000000000" pitchFamily="2" charset="2"/>
                  </a:rPr>
                  <a:t>axioms</a:t>
                </a:r>
                <a:r>
                  <a:rPr lang="hu-HU" sz="1800" dirty="0">
                    <a:sym typeface="Wingdings" panose="05000000000000000000" pitchFamily="2" charset="2"/>
                  </a:rPr>
                  <a:t> </a:t>
                </a:r>
              </a:p>
              <a:p>
                <a:pPr marL="214313" indent="-214313"/>
                <a:r>
                  <a:rPr lang="hu-HU" sz="1800" dirty="0">
                    <a:sym typeface="Wingdings" panose="05000000000000000000" pitchFamily="2" charset="2"/>
                  </a:rPr>
                  <a:t>Theorems  search in component space  hard task</a:t>
                </a:r>
              </a:p>
              <a:p>
                <a:pPr marL="198835" indent="-198835"/>
                <a:r>
                  <a:rPr lang="hu-HU" sz="1800" dirty="0">
                    <a:sym typeface="Wingdings" panose="05000000000000000000" pitchFamily="2" charset="2"/>
                  </a:rPr>
                  <a:t>Proof  linear  easy to communicate</a:t>
                </a:r>
              </a:p>
              <a:p>
                <a:pPr marL="198835" indent="-198835"/>
                <a:r>
                  <a:rPr lang="hu-HU" sz="1800" dirty="0">
                    <a:sym typeface="Wingdings" panose="05000000000000000000" pitchFamily="2" charset="2"/>
                  </a:rPr>
                  <a:t>Easy to verify  application of what has been learned  </a:t>
                </a:r>
                <a:r>
                  <a:rPr lang="hu-HU" sz="1800" dirty="0" err="1" smtClean="0">
                    <a:sym typeface="Wingdings" panose="05000000000000000000" pitchFamily="2" charset="2"/>
                  </a:rPr>
                  <a:t>you</a:t>
                </a:r>
                <a:r>
                  <a:rPr lang="hu-HU" sz="1800" dirty="0" smtClean="0">
                    <a:sym typeface="Wingdings" panose="05000000000000000000" pitchFamily="2" charset="2"/>
                  </a:rPr>
                  <a:t> </a:t>
                </a:r>
                <a:r>
                  <a:rPr lang="hu-HU" sz="1800" dirty="0" err="1" smtClean="0">
                    <a:sym typeface="Wingdings" panose="05000000000000000000" pitchFamily="2" charset="2"/>
                  </a:rPr>
                  <a:t>just</a:t>
                </a:r>
                <a:r>
                  <a:rPr lang="hu-HU" sz="1800" dirty="0" smtClean="0">
                    <a:sym typeface="Wingdings" panose="05000000000000000000" pitchFamily="2" charset="2"/>
                  </a:rPr>
                  <a:t> </a:t>
                </a:r>
                <a:r>
                  <a:rPr lang="hu-HU" sz="1800" dirty="0" err="1" smtClean="0">
                    <a:sym typeface="Wingdings" panose="05000000000000000000" pitchFamily="2" charset="2"/>
                  </a:rPr>
                  <a:t>draw</a:t>
                </a:r>
                <a:r>
                  <a:rPr lang="hu-HU" sz="1800" dirty="0" smtClean="0">
                    <a:sym typeface="Wingdings" panose="05000000000000000000" pitchFamily="2" charset="2"/>
                  </a:rPr>
                  <a:t> </a:t>
                </a:r>
                <a:r>
                  <a:rPr lang="hu-HU" sz="1800" dirty="0">
                    <a:sym typeface="Wingdings" panose="05000000000000000000" pitchFamily="2" charset="2"/>
                  </a:rPr>
                  <a:t>it!</a:t>
                </a:r>
              </a:p>
              <a:p>
                <a:endParaRPr lang="hu-HU" sz="3200" dirty="0"/>
              </a:p>
            </p:txBody>
          </p:sp>
        </mc:Choice>
        <mc:Fallback xmlns="">
          <p:sp>
            <p:nvSpPr>
              <p:cNvPr id="6" name="Text Placeholder 5">
                <a:extLst>
                  <a:ext uri="{FF2B5EF4-FFF2-40B4-BE49-F238E27FC236}">
                    <a16:creationId xmlns:a16="http://schemas.microsoft.com/office/drawing/2014/main" id="{FF87B570-9992-450B-BA7A-CE3900B2C841}"/>
                  </a:ext>
                </a:extLst>
              </p:cNvPr>
              <p:cNvSpPr>
                <a:spLocks noGrp="1" noRot="1" noChangeAspect="1" noMove="1" noResize="1" noEditPoints="1" noAdjustHandles="1" noChangeArrowheads="1" noChangeShapeType="1" noTextEdit="1"/>
              </p:cNvSpPr>
              <p:nvPr>
                <p:ph type="body" sz="quarter" idx="16"/>
              </p:nvPr>
            </p:nvSpPr>
            <p:spPr>
              <a:xfrm>
                <a:off x="467545" y="1340768"/>
                <a:ext cx="7632847" cy="5184576"/>
              </a:xfrm>
              <a:blipFill>
                <a:blip r:embed="rId5"/>
                <a:stretch>
                  <a:fillRect l="-719" t="-353" b="-2588"/>
                </a:stretch>
              </a:blipFill>
            </p:spPr>
            <p:txBody>
              <a:bodyPr/>
              <a:lstStyle/>
              <a:p>
                <a:r>
                  <a:rPr lang="hu-HU">
                    <a:noFill/>
                  </a:rPr>
                  <a:t> </a:t>
                </a:r>
              </a:p>
            </p:txBody>
          </p:sp>
        </mc:Fallback>
      </mc:AlternateContent>
    </p:spTree>
    <p:extLst>
      <p:ext uri="{BB962C8B-B14F-4D97-AF65-F5344CB8AC3E}">
        <p14:creationId xmlns:p14="http://schemas.microsoft.com/office/powerpoint/2010/main" val="30730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0ACC44D-00C9-496C-BE61-9CFB472E8877}"/>
              </a:ext>
            </a:extLst>
          </p:cNvPr>
          <p:cNvSpPr/>
          <p:nvPr/>
        </p:nvSpPr>
        <p:spPr>
          <a:xfrm>
            <a:off x="164761" y="4861096"/>
            <a:ext cx="6318701" cy="468528"/>
          </a:xfrm>
          <a:prstGeom prst="rect">
            <a:avLst/>
          </a:prstGeom>
          <a:solidFill>
            <a:srgbClr val="FFFF00">
              <a:alpha val="40000"/>
            </a:srgbClr>
          </a:solidFill>
          <a:ln>
            <a:solidFill>
              <a:srgbClr val="FFC00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8" name="Téglalap 7">
            <a:extLst>
              <a:ext uri="{FF2B5EF4-FFF2-40B4-BE49-F238E27FC236}">
                <a16:creationId xmlns:a16="http://schemas.microsoft.com/office/drawing/2014/main" id="{DBAAD679-510A-4C4A-8D7A-FDAEC01DB287}"/>
              </a:ext>
            </a:extLst>
          </p:cNvPr>
          <p:cNvSpPr/>
          <p:nvPr/>
        </p:nvSpPr>
        <p:spPr>
          <a:xfrm>
            <a:off x="179513" y="4410925"/>
            <a:ext cx="6318701" cy="46852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p:cNvSpPr>
            <a:spLocks noGrp="1"/>
          </p:cNvSpPr>
          <p:nvPr>
            <p:ph type="body" sz="quarter" idx="15"/>
          </p:nvPr>
        </p:nvSpPr>
        <p:spPr/>
        <p:txBody>
          <a:bodyPr/>
          <a:lstStyle/>
          <a:p>
            <a:r>
              <a:rPr lang="hu-HU" dirty="0"/>
              <a:t>The </a:t>
            </a:r>
            <a:r>
              <a:rPr lang="hu-HU" dirty="0" err="1"/>
              <a:t>mystery</a:t>
            </a:r>
            <a:r>
              <a:rPr lang="hu-HU" dirty="0"/>
              <a:t> of </a:t>
            </a:r>
            <a:r>
              <a:rPr lang="hu-HU" dirty="0" err="1"/>
              <a:t>intelligence</a:t>
            </a:r>
            <a:endParaRPr lang="en-US" dirty="0"/>
          </a:p>
        </p:txBody>
      </p:sp>
      <p:sp>
        <p:nvSpPr>
          <p:cNvPr id="10" name="Szövegdoboz 9">
            <a:extLst>
              <a:ext uri="{FF2B5EF4-FFF2-40B4-BE49-F238E27FC236}">
                <a16:creationId xmlns:a16="http://schemas.microsoft.com/office/drawing/2014/main" id="{B27097A1-EB04-4559-8C94-4576DB892D9D}"/>
              </a:ext>
            </a:extLst>
          </p:cNvPr>
          <p:cNvSpPr txBox="1"/>
          <p:nvPr/>
        </p:nvSpPr>
        <p:spPr>
          <a:xfrm>
            <a:off x="7200296" y="4550234"/>
            <a:ext cx="720069" cy="300082"/>
          </a:xfrm>
          <a:prstGeom prst="rect">
            <a:avLst/>
          </a:prstGeom>
          <a:noFill/>
        </p:spPr>
        <p:txBody>
          <a:bodyPr wrap="none" rtlCol="0">
            <a:spAutoFit/>
          </a:bodyPr>
          <a:lstStyle/>
          <a:p>
            <a:r>
              <a:rPr lang="hu-HU" sz="1350" dirty="0" err="1"/>
              <a:t>Missing</a:t>
            </a:r>
            <a:endParaRPr lang="hu-HU" sz="1350" dirty="0"/>
          </a:p>
        </p:txBody>
      </p:sp>
      <p:sp>
        <p:nvSpPr>
          <p:cNvPr id="11" name="Szövegdoboz 10">
            <a:extLst>
              <a:ext uri="{FF2B5EF4-FFF2-40B4-BE49-F238E27FC236}">
                <a16:creationId xmlns:a16="http://schemas.microsoft.com/office/drawing/2014/main" id="{780E859D-AF8F-49FE-90E4-D010E2F4714E}"/>
              </a:ext>
            </a:extLst>
          </p:cNvPr>
          <p:cNvSpPr txBox="1"/>
          <p:nvPr/>
        </p:nvSpPr>
        <p:spPr>
          <a:xfrm>
            <a:off x="7172010" y="5051093"/>
            <a:ext cx="1792478" cy="715581"/>
          </a:xfrm>
          <a:prstGeom prst="rect">
            <a:avLst/>
          </a:prstGeom>
          <a:noFill/>
        </p:spPr>
        <p:txBody>
          <a:bodyPr wrap="none" rtlCol="0">
            <a:spAutoFit/>
          </a:bodyPr>
          <a:lstStyle/>
          <a:p>
            <a:r>
              <a:rPr lang="hu-HU" sz="1350" dirty="0" err="1"/>
              <a:t>Crowdsourced</a:t>
            </a:r>
            <a:r>
              <a:rPr lang="hu-HU" sz="1350" dirty="0"/>
              <a:t> </a:t>
            </a:r>
          </a:p>
          <a:p>
            <a:r>
              <a:rPr lang="hu-HU" sz="1350" dirty="0" err="1"/>
              <a:t>databases</a:t>
            </a:r>
            <a:r>
              <a:rPr lang="hu-HU" sz="1350" dirty="0"/>
              <a:t> </a:t>
            </a:r>
            <a:r>
              <a:rPr lang="hu-HU" sz="1350" dirty="0" err="1"/>
              <a:t>may</a:t>
            </a:r>
            <a:r>
              <a:rPr lang="hu-HU" sz="1350" dirty="0"/>
              <a:t> </a:t>
            </a:r>
            <a:r>
              <a:rPr lang="hu-HU" sz="1350" dirty="0" err="1"/>
              <a:t>make</a:t>
            </a:r>
            <a:r>
              <a:rPr lang="hu-HU" sz="1350" dirty="0"/>
              <a:t> </a:t>
            </a:r>
          </a:p>
          <a:p>
            <a:r>
              <a:rPr lang="hu-HU" sz="1350" dirty="0"/>
              <a:t>AI </a:t>
            </a:r>
            <a:r>
              <a:rPr lang="hu-HU" sz="1350" dirty="0" err="1"/>
              <a:t>surprisingly</a:t>
            </a:r>
            <a:r>
              <a:rPr lang="hu-HU" sz="1350" dirty="0"/>
              <a:t> </a:t>
            </a:r>
            <a:r>
              <a:rPr lang="hu-HU" sz="1350" dirty="0" err="1"/>
              <a:t>efficient</a:t>
            </a:r>
            <a:endParaRPr lang="hu-HU" sz="1350" dirty="0"/>
          </a:p>
        </p:txBody>
      </p:sp>
      <p:sp>
        <p:nvSpPr>
          <p:cNvPr id="4" name="Szöveg helye 3"/>
          <p:cNvSpPr>
            <a:spLocks noGrp="1"/>
          </p:cNvSpPr>
          <p:nvPr>
            <p:ph type="body" sz="quarter" idx="16"/>
          </p:nvPr>
        </p:nvSpPr>
        <p:spPr>
          <a:xfrm>
            <a:off x="179512" y="2060847"/>
            <a:ext cx="8171108" cy="4392481"/>
          </a:xfrm>
        </p:spPr>
        <p:txBody>
          <a:bodyPr>
            <a:normAutofit fontScale="70000" lnSpcReduction="20000"/>
          </a:bodyPr>
          <a:lstStyle/>
          <a:p>
            <a:pPr indent="0">
              <a:buNone/>
            </a:pPr>
            <a:r>
              <a:rPr lang="hu-HU" dirty="0" err="1" smtClean="0"/>
              <a:t>Scientific</a:t>
            </a:r>
            <a:r>
              <a:rPr lang="hu-HU" dirty="0" smtClean="0"/>
              <a:t> </a:t>
            </a:r>
            <a:r>
              <a:rPr lang="hu-HU" dirty="0" err="1"/>
              <a:t>discoveries</a:t>
            </a:r>
            <a:r>
              <a:rPr lang="hu-HU" dirty="0"/>
              <a:t> of 20 000 </a:t>
            </a:r>
            <a:r>
              <a:rPr lang="hu-HU" dirty="0" err="1"/>
              <a:t>years</a:t>
            </a:r>
            <a:r>
              <a:rPr lang="hu-HU" dirty="0"/>
              <a:t> – </a:t>
            </a:r>
            <a:r>
              <a:rPr lang="hu-HU" b="1" dirty="0" err="1"/>
              <a:t>many</a:t>
            </a:r>
            <a:r>
              <a:rPr lang="hu-HU" b="1" dirty="0"/>
              <a:t>—</a:t>
            </a:r>
            <a:r>
              <a:rPr lang="hu-HU" b="1" dirty="0" err="1"/>
              <a:t>many</a:t>
            </a:r>
            <a:r>
              <a:rPr lang="hu-HU" b="1" dirty="0"/>
              <a:t> </a:t>
            </a:r>
            <a:r>
              <a:rPr lang="hu-HU" b="1" dirty="0" err="1"/>
              <a:t>years</a:t>
            </a:r>
            <a:r>
              <a:rPr lang="hu-HU" b="1" dirty="0"/>
              <a:t> and </a:t>
            </a:r>
            <a:r>
              <a:rPr lang="hu-HU" b="1" dirty="0" err="1"/>
              <a:t>many-many</a:t>
            </a:r>
            <a:r>
              <a:rPr lang="hu-HU" b="1" dirty="0"/>
              <a:t> </a:t>
            </a:r>
            <a:r>
              <a:rPr lang="hu-HU" b="1" dirty="0" err="1"/>
              <a:t>billions</a:t>
            </a:r>
            <a:r>
              <a:rPr lang="hu-HU" b="1" dirty="0"/>
              <a:t> of </a:t>
            </a:r>
            <a:r>
              <a:rPr lang="hu-HU" b="1" dirty="0" err="1"/>
              <a:t>people</a:t>
            </a:r>
            <a:endParaRPr lang="hu-HU" b="1" dirty="0"/>
          </a:p>
          <a:p>
            <a:pPr marL="257168" indent="-257168">
              <a:buFont typeface="Wingdings" panose="05000000000000000000" pitchFamily="2" charset="2"/>
              <a:buChar char="è"/>
            </a:pPr>
            <a:r>
              <a:rPr lang="hu-HU" dirty="0" err="1"/>
              <a:t>can</a:t>
            </a:r>
            <a:r>
              <a:rPr lang="hu-HU" dirty="0"/>
              <a:t> be </a:t>
            </a:r>
            <a:r>
              <a:rPr lang="hu-HU" dirty="0" err="1"/>
              <a:t>transferred</a:t>
            </a:r>
            <a:r>
              <a:rPr lang="hu-HU" dirty="0"/>
              <a:t> </a:t>
            </a:r>
            <a:r>
              <a:rPr lang="hu-HU" dirty="0" err="1"/>
              <a:t>to</a:t>
            </a:r>
            <a:r>
              <a:rPr lang="hu-HU" dirty="0"/>
              <a:t> a </a:t>
            </a:r>
            <a:r>
              <a:rPr lang="hu-HU" dirty="0" err="1"/>
              <a:t>child</a:t>
            </a:r>
            <a:r>
              <a:rPr lang="hu-HU" dirty="0"/>
              <a:t> in </a:t>
            </a:r>
            <a:r>
              <a:rPr lang="hu-HU" dirty="0" err="1"/>
              <a:t>about</a:t>
            </a:r>
            <a:r>
              <a:rPr lang="hu-HU" dirty="0"/>
              <a:t> 20 </a:t>
            </a:r>
            <a:r>
              <a:rPr lang="hu-HU" dirty="0" err="1"/>
              <a:t>years</a:t>
            </a:r>
            <a:r>
              <a:rPr lang="hu-HU" dirty="0"/>
              <a:t> (</a:t>
            </a:r>
            <a:r>
              <a:rPr lang="hu-HU" dirty="0" err="1"/>
              <a:t>for</a:t>
            </a:r>
            <a:r>
              <a:rPr lang="hu-HU" dirty="0"/>
              <a:t> </a:t>
            </a:r>
            <a:r>
              <a:rPr lang="hu-HU" dirty="0" err="1"/>
              <a:t>the</a:t>
            </a:r>
            <a:r>
              <a:rPr lang="hu-HU" dirty="0"/>
              <a:t> end of </a:t>
            </a:r>
            <a:r>
              <a:rPr lang="hu-HU" dirty="0" err="1"/>
              <a:t>the</a:t>
            </a:r>
            <a:r>
              <a:rPr lang="hu-HU" dirty="0"/>
              <a:t> </a:t>
            </a:r>
            <a:r>
              <a:rPr lang="hu-HU" dirty="0" err="1"/>
              <a:t>university</a:t>
            </a:r>
            <a:r>
              <a:rPr lang="hu-HU" dirty="0"/>
              <a:t>)</a:t>
            </a:r>
          </a:p>
          <a:p>
            <a:pPr indent="0">
              <a:buNone/>
            </a:pPr>
            <a:endParaRPr lang="hu-HU" dirty="0"/>
          </a:p>
          <a:p>
            <a:pPr marL="257168" indent="-257168">
              <a:buFont typeface="Wingdings" panose="05000000000000000000" pitchFamily="2" charset="2"/>
              <a:buChar char="è"/>
            </a:pPr>
            <a:r>
              <a:rPr lang="hu-HU" dirty="0" err="1"/>
              <a:t>it</a:t>
            </a:r>
            <a:r>
              <a:rPr lang="hu-HU" dirty="0"/>
              <a:t> is </a:t>
            </a:r>
            <a:r>
              <a:rPr lang="hu-HU" dirty="0" err="1"/>
              <a:t>very</a:t>
            </a:r>
            <a:r>
              <a:rPr lang="hu-HU" dirty="0"/>
              <a:t> </a:t>
            </a:r>
            <a:r>
              <a:rPr lang="hu-HU" dirty="0" err="1"/>
              <a:t>fast</a:t>
            </a:r>
            <a:r>
              <a:rPr lang="hu-HU" dirty="0"/>
              <a:t>, </a:t>
            </a:r>
            <a:r>
              <a:rPr lang="hu-HU" dirty="0" err="1"/>
              <a:t>due</a:t>
            </a:r>
            <a:r>
              <a:rPr lang="hu-HU" dirty="0"/>
              <a:t> </a:t>
            </a:r>
            <a:r>
              <a:rPr lang="hu-HU" dirty="0" err="1"/>
              <a:t>to</a:t>
            </a:r>
            <a:endParaRPr lang="hu-HU" dirty="0"/>
          </a:p>
          <a:p>
            <a:pPr marL="743156" lvl="1" indent="-257168">
              <a:spcBef>
                <a:spcPts val="0"/>
              </a:spcBef>
              <a:buFont typeface="Wingdings" panose="05000000000000000000" pitchFamily="2" charset="2"/>
              <a:buChar char="è"/>
            </a:pPr>
            <a:r>
              <a:rPr lang="hu-HU" dirty="0" err="1"/>
              <a:t>component</a:t>
            </a:r>
            <a:r>
              <a:rPr lang="hu-HU" dirty="0"/>
              <a:t> </a:t>
            </a:r>
            <a:r>
              <a:rPr lang="hu-HU" dirty="0" smtClean="0"/>
              <a:t>learning (no learning in </a:t>
            </a:r>
            <a:r>
              <a:rPr lang="hu-HU" dirty="0" err="1" smtClean="0"/>
              <a:t>high</a:t>
            </a:r>
            <a:r>
              <a:rPr lang="hu-HU" dirty="0" smtClean="0"/>
              <a:t> dimension, </a:t>
            </a:r>
            <a:r>
              <a:rPr lang="hu-HU" dirty="0" err="1" smtClean="0"/>
              <a:t>if</a:t>
            </a:r>
            <a:r>
              <a:rPr lang="hu-HU" dirty="0" smtClean="0"/>
              <a:t> </a:t>
            </a:r>
            <a:r>
              <a:rPr lang="hu-HU" dirty="0" err="1" smtClean="0"/>
              <a:t>you</a:t>
            </a:r>
            <a:r>
              <a:rPr lang="hu-HU" dirty="0" smtClean="0"/>
              <a:t> </a:t>
            </a:r>
            <a:r>
              <a:rPr lang="hu-HU" dirty="0" err="1" smtClean="0"/>
              <a:t>know</a:t>
            </a:r>
            <a:r>
              <a:rPr lang="hu-HU" dirty="0" smtClean="0"/>
              <a:t> „</a:t>
            </a:r>
            <a:r>
              <a:rPr lang="hu-HU" dirty="0" err="1" smtClean="0"/>
              <a:t>horse</a:t>
            </a:r>
            <a:r>
              <a:rPr lang="hu-HU" dirty="0" smtClean="0"/>
              <a:t>” and „</a:t>
            </a:r>
            <a:r>
              <a:rPr lang="hu-HU" dirty="0" err="1" smtClean="0"/>
              <a:t>stripe</a:t>
            </a:r>
            <a:r>
              <a:rPr lang="hu-HU" dirty="0" smtClean="0"/>
              <a:t>”)</a:t>
            </a:r>
            <a:endParaRPr lang="hu-HU" dirty="0"/>
          </a:p>
          <a:p>
            <a:pPr marL="743156" lvl="1" indent="-257168">
              <a:spcBef>
                <a:spcPts val="0"/>
              </a:spcBef>
              <a:buFont typeface="Wingdings" panose="05000000000000000000" pitchFamily="2" charset="2"/>
              <a:buChar char="è"/>
            </a:pPr>
            <a:r>
              <a:rPr lang="hu-HU" b="1" dirty="0" err="1">
                <a:solidFill>
                  <a:srgbClr val="C00000"/>
                </a:solidFill>
              </a:rPr>
              <a:t>linear</a:t>
            </a:r>
            <a:r>
              <a:rPr lang="hu-HU" b="1" dirty="0">
                <a:solidFill>
                  <a:srgbClr val="C00000"/>
                </a:solidFill>
              </a:rPr>
              <a:t> </a:t>
            </a:r>
            <a:r>
              <a:rPr lang="hu-HU" b="1" dirty="0" err="1">
                <a:solidFill>
                  <a:srgbClr val="C00000"/>
                </a:solidFill>
              </a:rPr>
              <a:t>proofs</a:t>
            </a:r>
            <a:r>
              <a:rPr lang="hu-HU" b="1" dirty="0">
                <a:solidFill>
                  <a:srgbClr val="C00000"/>
                </a:solidFill>
              </a:rPr>
              <a:t> </a:t>
            </a:r>
            <a:r>
              <a:rPr lang="hu-HU" dirty="0"/>
              <a:t>of </a:t>
            </a:r>
            <a:r>
              <a:rPr lang="hu-HU" dirty="0" err="1"/>
              <a:t>combinatorial</a:t>
            </a:r>
            <a:r>
              <a:rPr lang="hu-HU" dirty="0"/>
              <a:t> </a:t>
            </a:r>
            <a:r>
              <a:rPr lang="hu-HU" dirty="0" err="1"/>
              <a:t>problems</a:t>
            </a:r>
            <a:r>
              <a:rPr lang="hu-HU" dirty="0"/>
              <a:t>, </a:t>
            </a:r>
            <a:r>
              <a:rPr lang="hu-HU" dirty="0" err="1"/>
              <a:t>e.g</a:t>
            </a:r>
            <a:r>
              <a:rPr lang="hu-HU" dirty="0"/>
              <a:t>.,</a:t>
            </a:r>
          </a:p>
          <a:p>
            <a:pPr marL="1114397" lvl="2" indent="-257168">
              <a:spcBef>
                <a:spcPts val="0"/>
              </a:spcBef>
              <a:buFont typeface="Wingdings" panose="05000000000000000000" pitchFamily="2" charset="2"/>
              <a:buChar char="è"/>
            </a:pPr>
            <a:r>
              <a:rPr lang="hu-HU" dirty="0" err="1"/>
              <a:t>traveling</a:t>
            </a:r>
            <a:r>
              <a:rPr lang="hu-HU" dirty="0"/>
              <a:t> </a:t>
            </a:r>
            <a:r>
              <a:rPr lang="hu-HU" dirty="0" err="1"/>
              <a:t>salesman</a:t>
            </a:r>
            <a:r>
              <a:rPr lang="hu-HU" dirty="0"/>
              <a:t> </a:t>
            </a:r>
            <a:r>
              <a:rPr lang="hu-HU" dirty="0" err="1"/>
              <a:t>problem</a:t>
            </a:r>
            <a:endParaRPr lang="hu-HU" dirty="0"/>
          </a:p>
          <a:p>
            <a:pPr marL="1114397" lvl="2" indent="-257168">
              <a:spcBef>
                <a:spcPts val="0"/>
              </a:spcBef>
              <a:buFont typeface="Wingdings" panose="05000000000000000000" pitchFamily="2" charset="2"/>
              <a:buChar char="è"/>
            </a:pPr>
            <a:r>
              <a:rPr lang="hu-HU" dirty="0" err="1"/>
              <a:t>mathematical</a:t>
            </a:r>
            <a:r>
              <a:rPr lang="hu-HU" dirty="0"/>
              <a:t> </a:t>
            </a:r>
            <a:r>
              <a:rPr lang="hu-HU" dirty="0" err="1"/>
              <a:t>theorems</a:t>
            </a:r>
            <a:endParaRPr lang="hu-HU" dirty="0"/>
          </a:p>
          <a:p>
            <a:pPr marL="1114397" lvl="2" indent="-257168">
              <a:spcBef>
                <a:spcPts val="0"/>
              </a:spcBef>
              <a:buFont typeface="Wingdings" panose="05000000000000000000" pitchFamily="2" charset="2"/>
              <a:buChar char="è"/>
            </a:pPr>
            <a:r>
              <a:rPr lang="hu-HU" dirty="0" err="1"/>
              <a:t>scientific</a:t>
            </a:r>
            <a:r>
              <a:rPr lang="hu-HU" dirty="0"/>
              <a:t> </a:t>
            </a:r>
            <a:r>
              <a:rPr lang="hu-HU" dirty="0" err="1"/>
              <a:t>papers</a:t>
            </a:r>
            <a:endParaRPr lang="hu-HU" dirty="0"/>
          </a:p>
          <a:p>
            <a:pPr indent="0">
              <a:buNone/>
            </a:pPr>
            <a:r>
              <a:rPr lang="hu-HU" b="1" dirty="0" err="1"/>
              <a:t>Issues</a:t>
            </a:r>
            <a:r>
              <a:rPr lang="hu-HU" dirty="0"/>
              <a:t>		</a:t>
            </a:r>
          </a:p>
          <a:p>
            <a:pPr marL="257168" indent="-257168">
              <a:buFont typeface="Wingdings" panose="05000000000000000000" pitchFamily="2" charset="2"/>
              <a:buChar char="è"/>
            </a:pPr>
            <a:r>
              <a:rPr lang="hu-HU" dirty="0"/>
              <a:t>Learning of </a:t>
            </a:r>
            <a:r>
              <a:rPr lang="hu-HU" dirty="0" err="1"/>
              <a:t>components</a:t>
            </a:r>
            <a:r>
              <a:rPr lang="hu-HU" dirty="0"/>
              <a:t> </a:t>
            </a:r>
            <a:r>
              <a:rPr lang="hu-HU" i="1" dirty="0"/>
              <a:t>in </a:t>
            </a:r>
            <a:r>
              <a:rPr lang="hu-HU" i="1" dirty="0" err="1"/>
              <a:t>order</a:t>
            </a:r>
            <a:r>
              <a:rPr lang="hu-HU" i="1" dirty="0"/>
              <a:t> </a:t>
            </a:r>
            <a:r>
              <a:rPr lang="hu-HU" i="1" dirty="0" err="1"/>
              <a:t>to</a:t>
            </a:r>
            <a:r>
              <a:rPr lang="hu-HU" i="1" dirty="0"/>
              <a:t> </a:t>
            </a:r>
            <a:r>
              <a:rPr lang="hu-HU" dirty="0" err="1"/>
              <a:t>overcome</a:t>
            </a:r>
            <a:r>
              <a:rPr lang="hu-HU" dirty="0"/>
              <a:t> </a:t>
            </a:r>
            <a:r>
              <a:rPr lang="hu-HU" dirty="0" err="1"/>
              <a:t>the</a:t>
            </a:r>
            <a:r>
              <a:rPr lang="hu-HU" dirty="0"/>
              <a:t> </a:t>
            </a:r>
            <a:r>
              <a:rPr lang="hu-HU" dirty="0" err="1"/>
              <a:t>curse</a:t>
            </a:r>
            <a:r>
              <a:rPr lang="hu-HU" dirty="0"/>
              <a:t> of </a:t>
            </a:r>
            <a:r>
              <a:rPr lang="hu-HU" dirty="0" err="1"/>
              <a:t>dimensions</a:t>
            </a:r>
            <a:endParaRPr lang="hu-HU" dirty="0"/>
          </a:p>
          <a:p>
            <a:pPr marL="257168" indent="-257168">
              <a:buFont typeface="Wingdings" panose="05000000000000000000" pitchFamily="2" charset="2"/>
              <a:buChar char="è"/>
            </a:pPr>
            <a:r>
              <a:rPr lang="hu-HU" dirty="0" err="1"/>
              <a:t>Manipulation</a:t>
            </a:r>
            <a:r>
              <a:rPr lang="hu-HU" dirty="0"/>
              <a:t> of </a:t>
            </a:r>
            <a:r>
              <a:rPr lang="hu-HU" dirty="0" err="1"/>
              <a:t>components</a:t>
            </a:r>
            <a:r>
              <a:rPr lang="hu-HU" dirty="0"/>
              <a:t> </a:t>
            </a:r>
            <a:r>
              <a:rPr lang="hu-HU" i="1" dirty="0"/>
              <a:t>in </a:t>
            </a:r>
            <a:r>
              <a:rPr lang="hu-HU" i="1" dirty="0" err="1"/>
              <a:t>order</a:t>
            </a:r>
            <a:r>
              <a:rPr lang="hu-HU" i="1" dirty="0"/>
              <a:t> </a:t>
            </a:r>
            <a:r>
              <a:rPr lang="hu-HU" i="1" dirty="0" err="1"/>
              <a:t>to</a:t>
            </a:r>
            <a:r>
              <a:rPr lang="hu-HU" dirty="0"/>
              <a:t> </a:t>
            </a:r>
            <a:r>
              <a:rPr lang="hu-HU" dirty="0" err="1"/>
              <a:t>make</a:t>
            </a:r>
            <a:r>
              <a:rPr lang="hu-HU" dirty="0"/>
              <a:t> </a:t>
            </a:r>
            <a:r>
              <a:rPr lang="hu-HU" dirty="0" err="1"/>
              <a:t>statements</a:t>
            </a:r>
            <a:r>
              <a:rPr lang="hu-HU" dirty="0"/>
              <a:t> </a:t>
            </a:r>
            <a:r>
              <a:rPr lang="hu-HU" dirty="0" err="1"/>
              <a:t>with</a:t>
            </a:r>
            <a:r>
              <a:rPr lang="hu-HU" dirty="0"/>
              <a:t> </a:t>
            </a:r>
            <a:r>
              <a:rPr lang="hu-HU" dirty="0" err="1"/>
              <a:t>linear</a:t>
            </a:r>
            <a:r>
              <a:rPr lang="hu-HU" dirty="0"/>
              <a:t> </a:t>
            </a:r>
            <a:r>
              <a:rPr lang="hu-HU" dirty="0" err="1"/>
              <a:t>proofs</a:t>
            </a:r>
            <a:endParaRPr lang="hu-HU" dirty="0"/>
          </a:p>
          <a:p>
            <a:pPr marL="257168" indent="-257168">
              <a:buFont typeface="Wingdings" panose="05000000000000000000" pitchFamily="2" charset="2"/>
              <a:buChar char="è"/>
            </a:pPr>
            <a:r>
              <a:rPr lang="hu-HU" dirty="0"/>
              <a:t>Context </a:t>
            </a:r>
            <a:r>
              <a:rPr lang="hu-HU" dirty="0" err="1"/>
              <a:t>based</a:t>
            </a:r>
            <a:r>
              <a:rPr lang="hu-HU" dirty="0"/>
              <a:t> </a:t>
            </a:r>
            <a:r>
              <a:rPr lang="hu-HU" dirty="0" err="1"/>
              <a:t>modulation</a:t>
            </a:r>
            <a:r>
              <a:rPr lang="hu-HU" dirty="0"/>
              <a:t> of </a:t>
            </a:r>
            <a:r>
              <a:rPr lang="hu-HU" dirty="0" err="1"/>
              <a:t>the</a:t>
            </a:r>
            <a:r>
              <a:rPr lang="hu-HU" dirty="0"/>
              <a:t> </a:t>
            </a:r>
            <a:r>
              <a:rPr lang="hu-HU" dirty="0" err="1"/>
              <a:t>interpretation</a:t>
            </a:r>
            <a:r>
              <a:rPr lang="hu-HU" dirty="0"/>
              <a:t> of </a:t>
            </a:r>
            <a:r>
              <a:rPr lang="hu-HU" dirty="0" err="1"/>
              <a:t>the</a:t>
            </a:r>
            <a:r>
              <a:rPr lang="hu-HU" dirty="0"/>
              <a:t> </a:t>
            </a:r>
            <a:r>
              <a:rPr lang="hu-HU" dirty="0" err="1"/>
              <a:t>components</a:t>
            </a:r>
            <a:endParaRPr lang="hu-HU" dirty="0"/>
          </a:p>
          <a:p>
            <a:pPr marL="257168" indent="-257168">
              <a:buFont typeface="Wingdings" panose="05000000000000000000" pitchFamily="2" charset="2"/>
              <a:buChar char="è"/>
            </a:pPr>
            <a:r>
              <a:rPr lang="hu-HU" dirty="0" err="1"/>
              <a:t>Rule</a:t>
            </a:r>
            <a:r>
              <a:rPr lang="hu-HU" dirty="0"/>
              <a:t> </a:t>
            </a:r>
            <a:r>
              <a:rPr lang="hu-HU" dirty="0" err="1"/>
              <a:t>based</a:t>
            </a:r>
            <a:r>
              <a:rPr lang="hu-HU" dirty="0"/>
              <a:t> </a:t>
            </a:r>
            <a:r>
              <a:rPr lang="hu-HU" dirty="0" err="1"/>
              <a:t>correction</a:t>
            </a:r>
            <a:r>
              <a:rPr lang="hu-HU" dirty="0"/>
              <a:t> of </a:t>
            </a:r>
            <a:r>
              <a:rPr lang="hu-HU" dirty="0" err="1"/>
              <a:t>decisions</a:t>
            </a:r>
            <a:r>
              <a:rPr lang="hu-HU" dirty="0"/>
              <a:t> and </a:t>
            </a:r>
            <a:r>
              <a:rPr lang="hu-HU" dirty="0" err="1"/>
              <a:t>classifications</a:t>
            </a:r>
            <a:endParaRPr lang="hu-HU" dirty="0"/>
          </a:p>
          <a:p>
            <a:pPr marL="257168" indent="-257168">
              <a:buFont typeface="Wingdings" panose="05000000000000000000" pitchFamily="2" charset="2"/>
              <a:buChar char="è"/>
            </a:pPr>
            <a:r>
              <a:rPr lang="hu-HU" dirty="0" err="1"/>
              <a:t>Self-training</a:t>
            </a:r>
            <a:r>
              <a:rPr lang="hu-HU" dirty="0"/>
              <a:t> </a:t>
            </a:r>
            <a:r>
              <a:rPr lang="hu-HU" dirty="0" err="1"/>
              <a:t>via</a:t>
            </a:r>
            <a:r>
              <a:rPr lang="hu-HU" dirty="0"/>
              <a:t> </a:t>
            </a:r>
            <a:r>
              <a:rPr lang="hu-HU" dirty="0" err="1"/>
              <a:t>rule-based</a:t>
            </a:r>
            <a:r>
              <a:rPr lang="hu-HU" dirty="0"/>
              <a:t> </a:t>
            </a:r>
            <a:r>
              <a:rPr lang="hu-HU" dirty="0" err="1"/>
              <a:t>corrections</a:t>
            </a:r>
            <a:r>
              <a:rPr lang="en-US" dirty="0"/>
              <a:t> </a:t>
            </a:r>
            <a:endParaRPr lang="hu-HU" dirty="0"/>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b="1" cap="small" dirty="0">
                <a:solidFill>
                  <a:schemeClr val="accent1">
                    <a:lumMod val="50000"/>
                  </a:schemeClr>
                </a:solidFill>
              </a:rPr>
              <a:t> Is </a:t>
            </a:r>
            <a:r>
              <a:rPr lang="hu-HU" b="1" cap="small" dirty="0" err="1">
                <a:solidFill>
                  <a:schemeClr val="accent1">
                    <a:lumMod val="50000"/>
                  </a:schemeClr>
                </a:solidFill>
              </a:rPr>
              <a:t>it</a:t>
            </a:r>
            <a:r>
              <a:rPr lang="hu-HU" b="1" cap="small" dirty="0">
                <a:solidFill>
                  <a:schemeClr val="accent1">
                    <a:lumMod val="50000"/>
                  </a:schemeClr>
                </a:solidFill>
              </a:rPr>
              <a:t> </a:t>
            </a:r>
            <a:r>
              <a:rPr lang="hu-HU" b="1" cap="small" dirty="0" err="1">
                <a:solidFill>
                  <a:schemeClr val="accent1">
                    <a:lumMod val="50000"/>
                  </a:schemeClr>
                </a:solidFill>
              </a:rPr>
              <a:t>hard</a:t>
            </a:r>
            <a:r>
              <a:rPr lang="hu-HU" b="1" cap="small" dirty="0">
                <a:solidFill>
                  <a:schemeClr val="accent1">
                    <a:lumMod val="50000"/>
                  </a:schemeClr>
                </a:solidFill>
              </a:rPr>
              <a:t> </a:t>
            </a:r>
            <a:r>
              <a:rPr lang="hu-HU" b="1" cap="small" dirty="0" err="1">
                <a:solidFill>
                  <a:schemeClr val="accent1">
                    <a:lumMod val="50000"/>
                  </a:schemeClr>
                </a:solidFill>
              </a:rPr>
              <a:t>to</a:t>
            </a:r>
            <a:r>
              <a:rPr lang="hu-HU" b="1" cap="small" dirty="0">
                <a:solidFill>
                  <a:schemeClr val="accent1">
                    <a:lumMod val="50000"/>
                  </a:schemeClr>
                </a:solidFill>
              </a:rPr>
              <a:t> </a:t>
            </a:r>
            <a:r>
              <a:rPr lang="hu-HU" b="1" cap="small" dirty="0" err="1">
                <a:solidFill>
                  <a:schemeClr val="accent1">
                    <a:lumMod val="50000"/>
                  </a:schemeClr>
                </a:solidFill>
              </a:rPr>
              <a:t>find</a:t>
            </a:r>
            <a:r>
              <a:rPr lang="hu-HU" b="1" cap="small" dirty="0">
                <a:solidFill>
                  <a:schemeClr val="accent1">
                    <a:lumMod val="50000"/>
                  </a:schemeClr>
                </a:solidFill>
              </a:rPr>
              <a:t> </a:t>
            </a:r>
            <a:r>
              <a:rPr lang="hu-HU" b="1" cap="small" dirty="0" err="1">
                <a:solidFill>
                  <a:schemeClr val="accent1">
                    <a:lumMod val="50000"/>
                  </a:schemeClr>
                </a:solidFill>
              </a:rPr>
              <a:t>the</a:t>
            </a:r>
            <a:r>
              <a:rPr lang="hu-HU" b="1" cap="small" dirty="0">
                <a:solidFill>
                  <a:schemeClr val="accent1">
                    <a:lumMod val="50000"/>
                  </a:schemeClr>
                </a:solidFill>
              </a:rPr>
              <a:t> </a:t>
            </a:r>
            <a:r>
              <a:rPr lang="hu-HU" b="1" cap="small" dirty="0" err="1">
                <a:solidFill>
                  <a:schemeClr val="accent1">
                    <a:lumMod val="50000"/>
                  </a:schemeClr>
                </a:solidFill>
              </a:rPr>
              <a:t>components</a:t>
            </a:r>
            <a:r>
              <a:rPr lang="hu-HU" b="1" cap="small" dirty="0">
                <a:solidFill>
                  <a:schemeClr val="accent1">
                    <a:lumMod val="50000"/>
                  </a:schemeClr>
                </a:solidFill>
              </a:rPr>
              <a:t>?</a:t>
            </a:r>
          </a:p>
          <a:p>
            <a:endParaRPr lang="hu-HU" dirty="0"/>
          </a:p>
          <a:p>
            <a:endParaRPr lang="en-US" dirty="0"/>
          </a:p>
        </p:txBody>
      </p:sp>
      <p:sp>
        <p:nvSpPr>
          <p:cNvPr id="2" name="Szövegdoboz 1"/>
          <p:cNvSpPr txBox="1"/>
          <p:nvPr/>
        </p:nvSpPr>
        <p:spPr>
          <a:xfrm>
            <a:off x="5436096" y="3591422"/>
            <a:ext cx="1292341" cy="369332"/>
          </a:xfrm>
          <a:prstGeom prst="rect">
            <a:avLst/>
          </a:prstGeom>
          <a:noFill/>
        </p:spPr>
        <p:txBody>
          <a:bodyPr wrap="none" rtlCol="0">
            <a:spAutoFit/>
          </a:bodyPr>
          <a:lstStyle/>
          <a:p>
            <a:r>
              <a:rPr lang="hu-HU" dirty="0" smtClean="0"/>
              <a:t>4 </a:t>
            </a:r>
            <a:r>
              <a:rPr lang="hu-HU" dirty="0" err="1" smtClean="0"/>
              <a:t>types</a:t>
            </a:r>
            <a:r>
              <a:rPr lang="hu-HU" dirty="0" smtClean="0"/>
              <a:t> !!!!!</a:t>
            </a:r>
            <a:endParaRPr lang="hu-HU" dirty="0"/>
          </a:p>
        </p:txBody>
      </p:sp>
    </p:spTree>
    <p:extLst>
      <p:ext uri="{BB962C8B-B14F-4D97-AF65-F5344CB8AC3E}">
        <p14:creationId xmlns:p14="http://schemas.microsoft.com/office/powerpoint/2010/main" val="13930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xEl>
                                              <p:pRg st="0" end="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lstStyle/>
          <a:p>
            <a:r>
              <a:rPr lang="hu-HU" dirty="0" smtClean="0"/>
              <a:t>Last </a:t>
            </a:r>
            <a:r>
              <a:rPr lang="hu-HU" dirty="0" err="1" smtClean="0"/>
              <a:t>week</a:t>
            </a:r>
            <a:r>
              <a:rPr lang="hu-HU" dirty="0" smtClean="0"/>
              <a:t> </a:t>
            </a:r>
            <a:r>
              <a:rPr lang="hu-HU" dirty="0" err="1" smtClean="0"/>
              <a:t>on</a:t>
            </a:r>
            <a:r>
              <a:rPr lang="hu-HU" dirty="0" smtClean="0"/>
              <a:t> </a:t>
            </a:r>
            <a:r>
              <a:rPr lang="hu-HU" dirty="0" err="1" smtClean="0"/>
              <a:t>Intro</a:t>
            </a:r>
            <a:r>
              <a:rPr lang="hu-HU" dirty="0" smtClean="0"/>
              <a:t> </a:t>
            </a:r>
            <a:r>
              <a:rPr lang="hu-HU" dirty="0" err="1" smtClean="0"/>
              <a:t>to</a:t>
            </a:r>
            <a:r>
              <a:rPr lang="hu-HU" dirty="0" smtClean="0"/>
              <a:t> ML</a:t>
            </a:r>
            <a:endParaRPr lang="hu-HU" dirty="0"/>
          </a:p>
        </p:txBody>
      </p:sp>
      <p:sp>
        <p:nvSpPr>
          <p:cNvPr id="3" name="Szöveg helye 2"/>
          <p:cNvSpPr>
            <a:spLocks noGrp="1"/>
          </p:cNvSpPr>
          <p:nvPr>
            <p:ph type="body" sz="quarter" idx="16"/>
          </p:nvPr>
        </p:nvSpPr>
        <p:spPr>
          <a:xfrm>
            <a:off x="467548" y="1196976"/>
            <a:ext cx="7272804" cy="5472384"/>
          </a:xfrm>
        </p:spPr>
        <p:txBody>
          <a:bodyPr>
            <a:normAutofit fontScale="70000" lnSpcReduction="20000"/>
          </a:bodyPr>
          <a:lstStyle/>
          <a:p>
            <a:pPr indent="0" fontAlgn="base">
              <a:buNone/>
            </a:pPr>
            <a:r>
              <a:rPr lang="en-US" dirty="0" smtClean="0"/>
              <a:t>We</a:t>
            </a:r>
            <a:endParaRPr lang="hu-HU" dirty="0" smtClean="0"/>
          </a:p>
          <a:p>
            <a:pPr marL="342900" indent="-342900" fontAlgn="base"/>
            <a:r>
              <a:rPr lang="en-US" dirty="0" smtClean="0"/>
              <a:t>went </a:t>
            </a:r>
            <a:r>
              <a:rPr lang="en-US" dirty="0"/>
              <a:t>through the Mystery: </a:t>
            </a:r>
            <a:endParaRPr lang="hu-HU" dirty="0" smtClean="0"/>
          </a:p>
          <a:p>
            <a:pPr marL="828888" lvl="1" indent="-342900" fontAlgn="base"/>
            <a:r>
              <a:rPr lang="en-US" dirty="0" smtClean="0"/>
              <a:t>in </a:t>
            </a:r>
            <a:r>
              <a:rPr lang="en-US" dirty="0"/>
              <a:t>science, it is hard to discover, BUT easy to tell the </a:t>
            </a:r>
            <a:r>
              <a:rPr lang="en-US" dirty="0" smtClean="0"/>
              <a:t>discovery</a:t>
            </a:r>
            <a:endParaRPr lang="hu-HU" dirty="0" smtClean="0"/>
          </a:p>
          <a:p>
            <a:pPr marL="828888" lvl="1" indent="-342900" fontAlgn="base"/>
            <a:r>
              <a:rPr lang="hu-HU" dirty="0" smtClean="0"/>
              <a:t>it is </a:t>
            </a:r>
            <a:r>
              <a:rPr lang="en-US" dirty="0" smtClean="0"/>
              <a:t>related </a:t>
            </a:r>
            <a:r>
              <a:rPr lang="en-US" dirty="0"/>
              <a:t>it to </a:t>
            </a:r>
            <a:r>
              <a:rPr lang="en-US" dirty="0" smtClean="0"/>
              <a:t>communication</a:t>
            </a:r>
            <a:r>
              <a:rPr lang="en-US" dirty="0"/>
              <a:t/>
            </a:r>
            <a:br>
              <a:rPr lang="en-US" dirty="0"/>
            </a:br>
            <a:endParaRPr lang="en-US" dirty="0" smtClean="0"/>
          </a:p>
          <a:p>
            <a:pPr indent="0" fontAlgn="base">
              <a:buNone/>
            </a:pPr>
            <a:r>
              <a:rPr lang="hu-HU" dirty="0" smtClean="0"/>
              <a:t>I </a:t>
            </a:r>
            <a:r>
              <a:rPr lang="en-US" dirty="0" smtClean="0"/>
              <a:t>defined the </a:t>
            </a:r>
            <a:r>
              <a:rPr lang="hu-HU" dirty="0" err="1" smtClean="0"/>
              <a:t>putative</a:t>
            </a:r>
            <a:r>
              <a:rPr lang="hu-HU" dirty="0" smtClean="0"/>
              <a:t> </a:t>
            </a:r>
            <a:r>
              <a:rPr lang="en-US" dirty="0" smtClean="0"/>
              <a:t>problem of AI </a:t>
            </a:r>
            <a:endParaRPr lang="hu-HU" dirty="0" smtClean="0"/>
          </a:p>
          <a:p>
            <a:pPr marL="342900" indent="-342900" fontAlgn="base"/>
            <a:r>
              <a:rPr lang="en-US" dirty="0" smtClean="0"/>
              <a:t>curse of dimensionality</a:t>
            </a:r>
            <a:endParaRPr lang="hu-HU" dirty="0" smtClean="0"/>
          </a:p>
          <a:p>
            <a:pPr marL="828888" lvl="1" indent="-342900" fontAlgn="base"/>
            <a:r>
              <a:rPr lang="en-US" dirty="0" smtClean="0"/>
              <a:t>mentioned </a:t>
            </a:r>
            <a:r>
              <a:rPr lang="en-US" dirty="0"/>
              <a:t>how hard that problem should be for the human brain (7\pm 2</a:t>
            </a:r>
            <a:r>
              <a:rPr lang="en-US" dirty="0" smtClean="0"/>
              <a:t>)</a:t>
            </a:r>
            <a:r>
              <a:rPr lang="en-US" dirty="0"/>
              <a:t/>
            </a:r>
            <a:br>
              <a:rPr lang="en-US" dirty="0"/>
            </a:br>
            <a:endParaRPr lang="en-US" dirty="0"/>
          </a:p>
          <a:p>
            <a:pPr indent="0" fontAlgn="base">
              <a:buNone/>
            </a:pPr>
            <a:r>
              <a:rPr lang="hu-HU" dirty="0" smtClean="0"/>
              <a:t>We </a:t>
            </a:r>
            <a:r>
              <a:rPr lang="en-US" dirty="0" smtClean="0"/>
              <a:t>looked </a:t>
            </a:r>
            <a:r>
              <a:rPr lang="en-US" dirty="0"/>
              <a:t>into the example of an autistic savant -- </a:t>
            </a:r>
            <a:r>
              <a:rPr lang="en-US" dirty="0">
                <a:hlinkClick r:id="rId2"/>
              </a:rPr>
              <a:t>link</a:t>
            </a:r>
            <a:endParaRPr lang="en-US" dirty="0"/>
          </a:p>
          <a:p>
            <a:pPr marL="342900" indent="-342900" fontAlgn="base"/>
            <a:r>
              <a:rPr lang="en-US" dirty="0" smtClean="0"/>
              <a:t>mentioned </a:t>
            </a:r>
            <a:r>
              <a:rPr lang="en-US" dirty="0"/>
              <a:t>her recognition problem (she got lost in the details, i.e., in large dimensions</a:t>
            </a:r>
            <a:r>
              <a:rPr lang="en-US" dirty="0" smtClean="0"/>
              <a:t>)</a:t>
            </a:r>
            <a:endParaRPr lang="hu-HU" dirty="0" smtClean="0"/>
          </a:p>
          <a:p>
            <a:pPr marL="342900" indent="-342900" fontAlgn="base"/>
            <a:r>
              <a:rPr lang="en-US" dirty="0" smtClean="0"/>
              <a:t>presumably </a:t>
            </a:r>
            <a:r>
              <a:rPr lang="en-US" dirty="0"/>
              <a:t>due to the improper component forming capability</a:t>
            </a:r>
          </a:p>
          <a:p>
            <a:pPr indent="0" fontAlgn="base">
              <a:buNone/>
            </a:pPr>
            <a:endParaRPr lang="en-US" dirty="0"/>
          </a:p>
          <a:p>
            <a:pPr indent="0" fontAlgn="base">
              <a:buNone/>
            </a:pPr>
            <a:r>
              <a:rPr lang="hu-HU" dirty="0" smtClean="0"/>
              <a:t>I </a:t>
            </a:r>
            <a:r>
              <a:rPr lang="en-US" dirty="0" smtClean="0"/>
              <a:t>mentioned </a:t>
            </a:r>
            <a:r>
              <a:rPr lang="en-US" dirty="0"/>
              <a:t>two types of </a:t>
            </a:r>
            <a:r>
              <a:rPr lang="en-US" dirty="0" smtClean="0"/>
              <a:t>components</a:t>
            </a:r>
            <a:endParaRPr lang="hu-HU" dirty="0" smtClean="0"/>
          </a:p>
          <a:p>
            <a:pPr marL="342900" indent="-342900" fontAlgn="base"/>
            <a:r>
              <a:rPr lang="en-US" dirty="0" smtClean="0"/>
              <a:t>Lego-like </a:t>
            </a:r>
            <a:r>
              <a:rPr lang="en-US" dirty="0"/>
              <a:t>(parts can be eliminated</a:t>
            </a:r>
            <a:r>
              <a:rPr lang="en-US" dirty="0" smtClean="0"/>
              <a:t>)</a:t>
            </a:r>
            <a:r>
              <a:rPr lang="hu-HU" dirty="0" smtClean="0"/>
              <a:t> – </a:t>
            </a:r>
            <a:r>
              <a:rPr lang="hu-HU" dirty="0" err="1" smtClean="0"/>
              <a:t>Type</a:t>
            </a:r>
            <a:r>
              <a:rPr lang="hu-HU" dirty="0" smtClean="0"/>
              <a:t> 1</a:t>
            </a:r>
          </a:p>
          <a:p>
            <a:pPr marL="342900" indent="-342900" fontAlgn="base"/>
            <a:r>
              <a:rPr lang="en-US" dirty="0" smtClean="0"/>
              <a:t>modifiable </a:t>
            </a:r>
            <a:r>
              <a:rPr lang="en-US" dirty="0"/>
              <a:t>(can't be eliminated</a:t>
            </a:r>
            <a:r>
              <a:rPr lang="en-US" dirty="0" smtClean="0"/>
              <a:t>)</a:t>
            </a:r>
            <a:r>
              <a:rPr lang="hu-HU" dirty="0" smtClean="0"/>
              <a:t> – </a:t>
            </a:r>
            <a:r>
              <a:rPr lang="hu-HU" dirty="0" err="1" smtClean="0"/>
              <a:t>Type</a:t>
            </a:r>
            <a:r>
              <a:rPr lang="hu-HU" dirty="0" smtClean="0"/>
              <a:t> 2 </a:t>
            </a:r>
            <a:r>
              <a:rPr lang="en-US" dirty="0"/>
              <a:t/>
            </a:r>
            <a:br>
              <a:rPr lang="en-US" dirty="0"/>
            </a:br>
            <a:endParaRPr lang="en-US" dirty="0"/>
          </a:p>
          <a:p>
            <a:pPr indent="0" fontAlgn="base">
              <a:buNone/>
            </a:pPr>
            <a:r>
              <a:rPr lang="hu-HU" dirty="0"/>
              <a:t>I</a:t>
            </a:r>
            <a:r>
              <a:rPr lang="en-US" dirty="0" smtClean="0"/>
              <a:t> </a:t>
            </a:r>
            <a:r>
              <a:rPr lang="en-US" dirty="0"/>
              <a:t>gave an example from </a:t>
            </a:r>
            <a:r>
              <a:rPr lang="en-US" dirty="0" smtClean="0"/>
              <a:t>geometry</a:t>
            </a:r>
            <a:endParaRPr lang="hu-HU" dirty="0" smtClean="0"/>
          </a:p>
          <a:p>
            <a:pPr marL="342900" indent="-342900" fontAlgn="base"/>
            <a:r>
              <a:rPr lang="en-US" dirty="0" smtClean="0"/>
              <a:t>think</a:t>
            </a:r>
            <a:r>
              <a:rPr lang="en-US" dirty="0"/>
              <a:t>: are the components of geometry Type 1 or Type 2</a:t>
            </a:r>
            <a:r>
              <a:rPr lang="en-US" dirty="0" smtClean="0"/>
              <a:t>?</a:t>
            </a:r>
            <a:r>
              <a:rPr lang="en-US" dirty="0"/>
              <a:t/>
            </a:r>
            <a:br>
              <a:rPr lang="en-US" dirty="0"/>
            </a:br>
            <a:endParaRPr lang="en-US" dirty="0"/>
          </a:p>
          <a:p>
            <a:pPr indent="0" fontAlgn="base">
              <a:buNone/>
            </a:pPr>
            <a:r>
              <a:rPr lang="hu-HU" dirty="0"/>
              <a:t>I</a:t>
            </a:r>
            <a:r>
              <a:rPr lang="en-US" dirty="0" smtClean="0"/>
              <a:t> </a:t>
            </a:r>
            <a:r>
              <a:rPr lang="en-US" dirty="0"/>
              <a:t>concluded that component formation </a:t>
            </a:r>
            <a:r>
              <a:rPr lang="en-US" b="1" dirty="0"/>
              <a:t>AND</a:t>
            </a:r>
            <a:r>
              <a:rPr lang="en-US" dirty="0"/>
              <a:t> searches in component space for solution </a:t>
            </a:r>
            <a:r>
              <a:rPr lang="en-US" b="1" dirty="0"/>
              <a:t>AND</a:t>
            </a:r>
            <a:r>
              <a:rPr lang="en-US" dirty="0"/>
              <a:t> linear proofs </a:t>
            </a:r>
            <a:r>
              <a:rPr lang="en-US" b="1" dirty="0"/>
              <a:t>TOGETHER</a:t>
            </a:r>
            <a:r>
              <a:rPr lang="en-US" dirty="0"/>
              <a:t> can resolve the Mystery</a:t>
            </a:r>
            <a:r>
              <a:rPr lang="en-US" dirty="0" smtClean="0"/>
              <a:t>.</a:t>
            </a:r>
            <a:endParaRPr lang="en-US" dirty="0"/>
          </a:p>
        </p:txBody>
      </p:sp>
    </p:spTree>
    <p:extLst>
      <p:ext uri="{BB962C8B-B14F-4D97-AF65-F5344CB8AC3E}">
        <p14:creationId xmlns:p14="http://schemas.microsoft.com/office/powerpoint/2010/main" val="3496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p:cNvPicPr>
            <a:picLocks noChangeAspect="1"/>
          </p:cNvPicPr>
          <p:nvPr/>
        </p:nvPicPr>
        <p:blipFill>
          <a:blip r:embed="rId2"/>
          <a:stretch>
            <a:fillRect/>
          </a:stretch>
        </p:blipFill>
        <p:spPr>
          <a:xfrm>
            <a:off x="2412240" y="170570"/>
            <a:ext cx="4320000" cy="2022933"/>
          </a:xfrm>
          <a:prstGeom prst="rect">
            <a:avLst/>
          </a:prstGeom>
        </p:spPr>
      </p:pic>
      <p:pic>
        <p:nvPicPr>
          <p:cNvPr id="5" name="Kép 4"/>
          <p:cNvPicPr>
            <a:picLocks noChangeAspect="1"/>
          </p:cNvPicPr>
          <p:nvPr/>
        </p:nvPicPr>
        <p:blipFill>
          <a:blip r:embed="rId3"/>
          <a:stretch>
            <a:fillRect/>
          </a:stretch>
        </p:blipFill>
        <p:spPr>
          <a:xfrm>
            <a:off x="2412240" y="2465788"/>
            <a:ext cx="4320000" cy="1895349"/>
          </a:xfrm>
          <a:prstGeom prst="rect">
            <a:avLst/>
          </a:prstGeom>
        </p:spPr>
      </p:pic>
      <p:pic>
        <p:nvPicPr>
          <p:cNvPr id="6" name="Kép 5"/>
          <p:cNvPicPr>
            <a:picLocks noChangeAspect="1"/>
          </p:cNvPicPr>
          <p:nvPr/>
        </p:nvPicPr>
        <p:blipFill>
          <a:blip r:embed="rId4"/>
          <a:stretch>
            <a:fillRect/>
          </a:stretch>
        </p:blipFill>
        <p:spPr>
          <a:xfrm>
            <a:off x="2412240" y="4633423"/>
            <a:ext cx="4320000" cy="1963929"/>
          </a:xfrm>
          <a:prstGeom prst="rect">
            <a:avLst/>
          </a:prstGeom>
        </p:spPr>
      </p:pic>
    </p:spTree>
    <p:extLst>
      <p:ext uri="{BB962C8B-B14F-4D97-AF65-F5344CB8AC3E}">
        <p14:creationId xmlns:p14="http://schemas.microsoft.com/office/powerpoint/2010/main" val="721220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Few</a:t>
            </a:r>
            <a:r>
              <a:rPr lang="hu-HU" sz="3000" b="1" dirty="0" smtClean="0"/>
              <a:t> starting </a:t>
            </a:r>
            <a:r>
              <a:rPr lang="hu-HU" sz="3000" b="1" dirty="0" err="1" smtClean="0"/>
              <a:t>points</a:t>
            </a:r>
            <a:r>
              <a:rPr lang="hu-HU" sz="3000" b="1" dirty="0" smtClean="0"/>
              <a:t> </a:t>
            </a:r>
            <a:r>
              <a:rPr lang="hu-HU" sz="3000" b="1" dirty="0" err="1" smtClean="0"/>
              <a:t>to</a:t>
            </a:r>
            <a:r>
              <a:rPr lang="hu-HU" sz="3000" b="1" dirty="0" smtClean="0"/>
              <a:t> </a:t>
            </a:r>
            <a:r>
              <a:rPr lang="hu-HU" sz="3000" b="1" dirty="0" err="1" smtClean="0"/>
              <a:t>understand</a:t>
            </a:r>
            <a:r>
              <a:rPr lang="hu-HU" sz="3000" b="1" dirty="0" smtClean="0"/>
              <a:t> </a:t>
            </a:r>
            <a:r>
              <a:rPr lang="hu-HU" sz="3000" b="1" dirty="0" err="1" smtClean="0"/>
              <a:t>intelligence</a:t>
            </a:r>
            <a:endParaRPr lang="hu-HU" sz="2400" dirty="0"/>
          </a:p>
        </p:txBody>
      </p:sp>
    </p:spTree>
    <p:extLst>
      <p:ext uri="{BB962C8B-B14F-4D97-AF65-F5344CB8AC3E}">
        <p14:creationId xmlns:p14="http://schemas.microsoft.com/office/powerpoint/2010/main" val="3647177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 We Really Use Only 10 Percent of Our Brain?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21298"/>
            <a:ext cx="6487412" cy="6487412"/>
          </a:xfrm>
          <a:prstGeom prst="rect">
            <a:avLst/>
          </a:prstGeom>
          <a:noFill/>
          <a:extLst>
            <a:ext uri="{909E8E84-426E-40DD-AFC4-6F175D3DCCD1}">
              <a14:hiddenFill xmlns:a14="http://schemas.microsoft.com/office/drawing/2010/main">
                <a:solidFill>
                  <a:srgbClr val="FFFFFF"/>
                </a:solidFill>
              </a14:hiddenFill>
            </a:ext>
          </a:extLst>
        </p:spPr>
      </p:pic>
      <p:sp>
        <p:nvSpPr>
          <p:cNvPr id="4" name="Cím 3"/>
          <p:cNvSpPr>
            <a:spLocks noGrp="1"/>
          </p:cNvSpPr>
          <p:nvPr>
            <p:ph type="title"/>
          </p:nvPr>
        </p:nvSpPr>
        <p:spPr>
          <a:xfrm>
            <a:off x="971600" y="1700808"/>
            <a:ext cx="6703436" cy="5007902"/>
          </a:xfrm>
        </p:spPr>
        <p:txBody>
          <a:bodyPr/>
          <a:lstStyle/>
          <a:p>
            <a:r>
              <a:rPr lang="hu-HU" sz="5400" dirty="0" smtClean="0">
                <a:solidFill>
                  <a:srgbClr val="FFFF00"/>
                </a:solidFill>
              </a:rPr>
              <a:t/>
            </a:r>
            <a:br>
              <a:rPr lang="hu-HU" sz="5400" dirty="0" smtClean="0">
                <a:solidFill>
                  <a:srgbClr val="FFFF00"/>
                </a:solidFill>
              </a:rPr>
            </a:br>
            <a:r>
              <a:rPr lang="hu-HU" sz="5400" dirty="0">
                <a:solidFill>
                  <a:srgbClr val="FFFF00"/>
                </a:solidFill>
              </a:rPr>
              <a:t/>
            </a:r>
            <a:br>
              <a:rPr lang="hu-HU" sz="5400" dirty="0">
                <a:solidFill>
                  <a:srgbClr val="FFFF00"/>
                </a:solidFill>
              </a:rPr>
            </a:br>
            <a:r>
              <a:rPr lang="hu-HU" sz="5400" dirty="0" smtClean="0">
                <a:solidFill>
                  <a:srgbClr val="FFFF00"/>
                </a:solidFill>
              </a:rPr>
              <a:t/>
            </a:r>
            <a:br>
              <a:rPr lang="hu-HU" sz="5400" dirty="0" smtClean="0">
                <a:solidFill>
                  <a:srgbClr val="FFFF00"/>
                </a:solidFill>
              </a:rPr>
            </a:br>
            <a:r>
              <a:rPr lang="hu-HU" sz="5400" dirty="0">
                <a:solidFill>
                  <a:srgbClr val="FFFF00"/>
                </a:solidFill>
              </a:rPr>
              <a:t/>
            </a:r>
            <a:br>
              <a:rPr lang="hu-HU" sz="5400" dirty="0">
                <a:solidFill>
                  <a:srgbClr val="FFFF00"/>
                </a:solidFill>
              </a:rPr>
            </a:br>
            <a:r>
              <a:rPr lang="hu-HU" sz="5400" b="1" dirty="0" smtClean="0">
                <a:ln w="12700">
                  <a:solidFill>
                    <a:schemeClr val="accent5"/>
                  </a:solidFill>
                  <a:prstDash val="solid"/>
                </a:ln>
                <a:pattFill prst="ltDnDiag">
                  <a:fgClr>
                    <a:schemeClr val="accent5">
                      <a:lumMod val="60000"/>
                      <a:lumOff val="40000"/>
                    </a:schemeClr>
                  </a:fgClr>
                  <a:bgClr>
                    <a:schemeClr val="bg1"/>
                  </a:bgClr>
                </a:pattFill>
              </a:rPr>
              <a:t>Is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the</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brain</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more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clever</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than</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complex</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a:t>
            </a:r>
            <a:endParaRPr lang="hu-HU" sz="54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88664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smtClean="0"/>
              <a:t>A </a:t>
            </a:r>
            <a:r>
              <a:rPr lang="hu-HU" sz="3000" b="1" dirty="0" err="1" smtClean="0"/>
              <a:t>specific</a:t>
            </a:r>
            <a:r>
              <a:rPr lang="hu-HU" sz="3000" b="1" dirty="0" smtClean="0"/>
              <a:t> </a:t>
            </a:r>
            <a:r>
              <a:rPr lang="hu-HU" sz="3000" b="1" dirty="0" err="1" smtClean="0"/>
              <a:t>example</a:t>
            </a:r>
            <a:r>
              <a:rPr lang="hu-HU" sz="3000" b="1" dirty="0" smtClean="0"/>
              <a:t> </a:t>
            </a:r>
            <a:r>
              <a:rPr lang="hu-HU" sz="3000" b="1" dirty="0" err="1" smtClean="0"/>
              <a:t>on</a:t>
            </a:r>
            <a:r>
              <a:rPr lang="hu-HU" sz="3000" b="1" dirty="0" smtClean="0"/>
              <a:t> </a:t>
            </a:r>
            <a:r>
              <a:rPr lang="hu-HU" sz="3000" b="1" dirty="0" err="1" smtClean="0"/>
              <a:t>components</a:t>
            </a:r>
            <a:endParaRPr lang="hu-HU" sz="2400" dirty="0"/>
          </a:p>
        </p:txBody>
      </p:sp>
    </p:spTree>
    <p:extLst>
      <p:ext uri="{BB962C8B-B14F-4D97-AF65-F5344CB8AC3E}">
        <p14:creationId xmlns:p14="http://schemas.microsoft.com/office/powerpoint/2010/main" val="3170276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3236" y="274638"/>
            <a:ext cx="7447116" cy="1143000"/>
          </a:xfrm>
        </p:spPr>
        <p:txBody>
          <a:bodyPr/>
          <a:lstStyle/>
          <a:p>
            <a:pPr algn="l"/>
            <a:r>
              <a:rPr lang="hu-HU" dirty="0" err="1" smtClean="0"/>
              <a:t>How</a:t>
            </a:r>
            <a:r>
              <a:rPr lang="hu-HU" dirty="0" smtClean="0"/>
              <a:t> </a:t>
            </a:r>
            <a:r>
              <a:rPr lang="hu-HU" dirty="0" err="1" smtClean="0"/>
              <a:t>many</a:t>
            </a:r>
            <a:r>
              <a:rPr lang="hu-HU" dirty="0" smtClean="0"/>
              <a:t> </a:t>
            </a:r>
            <a:r>
              <a:rPr lang="hu-HU" dirty="0" err="1" smtClean="0"/>
              <a:t>components</a:t>
            </a:r>
            <a:r>
              <a:rPr lang="hu-HU" dirty="0" smtClean="0"/>
              <a:t/>
            </a:r>
            <a:br>
              <a:rPr lang="hu-HU" dirty="0" smtClean="0"/>
            </a:br>
            <a:r>
              <a:rPr lang="hu-HU" dirty="0" smtClean="0"/>
              <a:t> </a:t>
            </a:r>
            <a:r>
              <a:rPr lang="hu-HU" dirty="0" err="1" smtClean="0"/>
              <a:t>do</a:t>
            </a:r>
            <a:r>
              <a:rPr lang="hu-HU" dirty="0" smtClean="0"/>
              <a:t> we </a:t>
            </a:r>
            <a:r>
              <a:rPr lang="hu-HU" dirty="0" err="1" smtClean="0"/>
              <a:t>need</a:t>
            </a:r>
            <a:r>
              <a:rPr lang="hu-HU" dirty="0" smtClean="0"/>
              <a:t>?</a:t>
            </a:r>
            <a:endParaRPr lang="hu-HU" dirty="0"/>
          </a:p>
        </p:txBody>
      </p:sp>
      <p:sp>
        <p:nvSpPr>
          <p:cNvPr id="3" name="Tartalom helye 2"/>
          <p:cNvSpPr>
            <a:spLocks noGrp="1"/>
          </p:cNvSpPr>
          <p:nvPr>
            <p:ph idx="1"/>
          </p:nvPr>
        </p:nvSpPr>
        <p:spPr>
          <a:xfrm>
            <a:off x="107504" y="1521000"/>
            <a:ext cx="8619934" cy="4525963"/>
          </a:xfrm>
        </p:spPr>
        <p:txBody>
          <a:bodyPr/>
          <a:lstStyle/>
          <a:p>
            <a:r>
              <a:rPr lang="hu-HU" sz="2400" dirty="0" err="1" smtClean="0"/>
              <a:t>Geometry</a:t>
            </a:r>
            <a:r>
              <a:rPr lang="hu-HU" sz="2400" dirty="0" smtClean="0"/>
              <a:t>: </a:t>
            </a:r>
            <a:r>
              <a:rPr lang="hu-HU" sz="2400" dirty="0" err="1" smtClean="0"/>
              <a:t>only</a:t>
            </a:r>
            <a:r>
              <a:rPr lang="hu-HU" sz="2400" dirty="0" smtClean="0"/>
              <a:t> a </a:t>
            </a:r>
            <a:r>
              <a:rPr lang="hu-HU" sz="2400" dirty="0" err="1" smtClean="0"/>
              <a:t>few</a:t>
            </a:r>
            <a:endParaRPr lang="hu-HU" sz="2400" dirty="0" smtClean="0"/>
          </a:p>
          <a:p>
            <a:pPr lvl="1"/>
            <a:r>
              <a:rPr lang="hu-HU" sz="2400" dirty="0"/>
              <a:t> </a:t>
            </a:r>
            <a:r>
              <a:rPr lang="hu-HU" sz="2400" dirty="0" err="1" smtClean="0"/>
              <a:t>They</a:t>
            </a:r>
            <a:r>
              <a:rPr lang="hu-HU" sz="2400" dirty="0" smtClean="0"/>
              <a:t> </a:t>
            </a:r>
            <a:r>
              <a:rPr lang="hu-HU" sz="2400" dirty="0" err="1" smtClean="0"/>
              <a:t>are</a:t>
            </a:r>
            <a:r>
              <a:rPr lang="hu-HU" sz="2400" dirty="0" smtClean="0"/>
              <a:t> </a:t>
            </a:r>
            <a:r>
              <a:rPr lang="hu-HU" sz="2400" dirty="0" err="1" smtClean="0"/>
              <a:t>not</a:t>
            </a:r>
            <a:r>
              <a:rPr lang="hu-HU" sz="2400" dirty="0" smtClean="0"/>
              <a:t> </a:t>
            </a:r>
            <a:r>
              <a:rPr lang="hu-HU" sz="2400" dirty="0" err="1" smtClean="0"/>
              <a:t>only</a:t>
            </a:r>
            <a:r>
              <a:rPr lang="hu-HU" sz="2400" dirty="0" smtClean="0"/>
              <a:t> Lego-</a:t>
            </a:r>
            <a:r>
              <a:rPr lang="hu-HU" sz="2400" dirty="0" err="1" smtClean="0"/>
              <a:t>like</a:t>
            </a:r>
            <a:r>
              <a:rPr lang="hu-HU" sz="2400" dirty="0" smtClean="0"/>
              <a:t> </a:t>
            </a:r>
            <a:r>
              <a:rPr lang="hu-HU" sz="2400" dirty="0" err="1" smtClean="0"/>
              <a:t>components</a:t>
            </a:r>
            <a:endParaRPr lang="hu-HU" sz="2400" dirty="0" smtClean="0"/>
          </a:p>
          <a:p>
            <a:r>
              <a:rPr lang="hu-HU" sz="2400" dirty="0" err="1" smtClean="0"/>
              <a:t>Social</a:t>
            </a:r>
            <a:r>
              <a:rPr lang="hu-HU" sz="2400" dirty="0" smtClean="0"/>
              <a:t> </a:t>
            </a:r>
            <a:r>
              <a:rPr lang="hu-HU" sz="2400" dirty="0" err="1" smtClean="0"/>
              <a:t>behavior</a:t>
            </a:r>
            <a:r>
              <a:rPr lang="hu-HU" sz="2400" dirty="0" smtClean="0"/>
              <a:t>?</a:t>
            </a:r>
          </a:p>
          <a:p>
            <a:pPr lvl="1"/>
            <a:r>
              <a:rPr lang="hu-HU" sz="2400" dirty="0" err="1" smtClean="0"/>
              <a:t>Many</a:t>
            </a:r>
            <a:r>
              <a:rPr lang="hu-HU" sz="2400" dirty="0" smtClean="0"/>
              <a:t> </a:t>
            </a:r>
            <a:r>
              <a:rPr lang="hu-HU" sz="2400" dirty="0" err="1" smtClean="0"/>
              <a:t>components</a:t>
            </a:r>
            <a:r>
              <a:rPr lang="hu-HU" sz="2400" dirty="0" smtClean="0"/>
              <a:t> of </a:t>
            </a:r>
            <a:r>
              <a:rPr lang="hu-HU" sz="2400" dirty="0" err="1" smtClean="0"/>
              <a:t>both</a:t>
            </a:r>
            <a:r>
              <a:rPr lang="hu-HU" sz="2400" dirty="0" smtClean="0"/>
              <a:t> </a:t>
            </a:r>
            <a:r>
              <a:rPr lang="hu-HU" sz="2400" dirty="0" err="1" smtClean="0"/>
              <a:t>kinds</a:t>
            </a:r>
            <a:endParaRPr lang="hu-HU" sz="2400" dirty="0"/>
          </a:p>
        </p:txBody>
      </p:sp>
      <p:pic>
        <p:nvPicPr>
          <p:cNvPr id="4" name="Kép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88271"/>
            <a:ext cx="5204237" cy="3556384"/>
          </a:xfrm>
          <a:prstGeom prst="rect">
            <a:avLst/>
          </a:prstGeom>
        </p:spPr>
      </p:pic>
      <p:pic>
        <p:nvPicPr>
          <p:cNvPr id="11" name="Kép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451" y="4982180"/>
            <a:ext cx="1497600" cy="1872000"/>
          </a:xfrm>
          <a:prstGeom prst="rect">
            <a:avLst/>
          </a:prstGeom>
        </p:spPr>
      </p:pic>
      <p:pic>
        <p:nvPicPr>
          <p:cNvPr id="12" name="Kép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577" y="3058499"/>
            <a:ext cx="1497600" cy="1872000"/>
          </a:xfrm>
          <a:prstGeom prst="rect">
            <a:avLst/>
          </a:prstGeom>
        </p:spPr>
      </p:pic>
      <p:pic>
        <p:nvPicPr>
          <p:cNvPr id="14" name="Kép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178" y="4986000"/>
            <a:ext cx="1497600" cy="1872000"/>
          </a:xfrm>
          <a:prstGeom prst="rect">
            <a:avLst/>
          </a:prstGeom>
        </p:spPr>
      </p:pic>
      <p:pic>
        <p:nvPicPr>
          <p:cNvPr id="15" name="Kép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651" y="1132243"/>
            <a:ext cx="2246400" cy="1872000"/>
          </a:xfrm>
          <a:prstGeom prst="rect">
            <a:avLst/>
          </a:prstGeom>
        </p:spPr>
      </p:pic>
      <p:pic>
        <p:nvPicPr>
          <p:cNvPr id="16" name="Kép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321" y="1132243"/>
            <a:ext cx="1497600" cy="1872000"/>
          </a:xfrm>
          <a:prstGeom prst="rect">
            <a:avLst/>
          </a:prstGeom>
        </p:spPr>
      </p:pic>
      <p:pic>
        <p:nvPicPr>
          <p:cNvPr id="17" name="Kép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0179" y="3062319"/>
            <a:ext cx="1497600" cy="1872000"/>
          </a:xfrm>
          <a:prstGeom prst="rect">
            <a:avLst/>
          </a:prstGeom>
        </p:spPr>
      </p:pic>
      <p:sp>
        <p:nvSpPr>
          <p:cNvPr id="13" name="Cím 1">
            <a:extLst>
              <a:ext uri="{FF2B5EF4-FFF2-40B4-BE49-F238E27FC236}">
                <a16:creationId xmlns:a16="http://schemas.microsoft.com/office/drawing/2014/main" id="{697CF7AE-280E-4548-AAB8-92EA11BBFDA6}"/>
              </a:ext>
            </a:extLst>
          </p:cNvPr>
          <p:cNvSpPr txBox="1">
            <a:spLocks/>
          </p:cNvSpPr>
          <p:nvPr/>
        </p:nvSpPr>
        <p:spPr>
          <a:xfrm>
            <a:off x="1313874" y="2780928"/>
            <a:ext cx="6858000" cy="2160240"/>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4000" dirty="0" err="1" smtClean="0"/>
              <a:t>Making</a:t>
            </a:r>
            <a:r>
              <a:rPr lang="hu-HU" sz="4000" dirty="0" smtClean="0"/>
              <a:t> </a:t>
            </a:r>
            <a:r>
              <a:rPr lang="hu-HU" sz="4000" dirty="0" err="1" smtClean="0"/>
              <a:t>sense</a:t>
            </a:r>
            <a:r>
              <a:rPr lang="hu-HU" sz="4000" dirty="0" smtClean="0"/>
              <a:t> of </a:t>
            </a:r>
            <a:r>
              <a:rPr lang="hu-HU" sz="4000" dirty="0" err="1" smtClean="0"/>
              <a:t>this</a:t>
            </a:r>
            <a:r>
              <a:rPr lang="hu-HU" sz="4000" dirty="0"/>
              <a:t> </a:t>
            </a:r>
            <a:r>
              <a:rPr lang="hu-HU" sz="4000" dirty="0" err="1" smtClean="0"/>
              <a:t>painting</a:t>
            </a:r>
            <a:r>
              <a:rPr lang="hu-HU" sz="4000" dirty="0" smtClean="0"/>
              <a:t> is an </a:t>
            </a:r>
            <a:r>
              <a:rPr lang="hu-HU" sz="4000" dirty="0" err="1" smtClean="0"/>
              <a:t>Impossible</a:t>
            </a:r>
            <a:r>
              <a:rPr lang="hu-HU" sz="4000" dirty="0" smtClean="0"/>
              <a:t> </a:t>
            </a:r>
            <a:r>
              <a:rPr lang="hu-HU" sz="4000" dirty="0" err="1" smtClean="0"/>
              <a:t>Mission</a:t>
            </a:r>
            <a:r>
              <a:rPr lang="hu-HU" sz="4000" dirty="0" smtClean="0"/>
              <a:t> </a:t>
            </a:r>
            <a:r>
              <a:rPr lang="hu-HU" sz="4000" dirty="0" err="1" smtClean="0"/>
              <a:t>for</a:t>
            </a:r>
            <a:r>
              <a:rPr lang="hu-HU" sz="4000" dirty="0" smtClean="0"/>
              <a:t> most </a:t>
            </a:r>
            <a:r>
              <a:rPr lang="hu-HU" sz="4000" dirty="0" err="1" smtClean="0"/>
              <a:t>autistic</a:t>
            </a:r>
            <a:r>
              <a:rPr lang="hu-HU" sz="4000" dirty="0" smtClean="0"/>
              <a:t> </a:t>
            </a:r>
            <a:r>
              <a:rPr lang="hu-HU" sz="4000" dirty="0" err="1" smtClean="0"/>
              <a:t>people</a:t>
            </a:r>
            <a:endParaRPr lang="en-US" sz="4000" dirty="0"/>
          </a:p>
        </p:txBody>
      </p:sp>
    </p:spTree>
    <p:extLst>
      <p:ext uri="{BB962C8B-B14F-4D97-AF65-F5344CB8AC3E}">
        <p14:creationId xmlns:p14="http://schemas.microsoft.com/office/powerpoint/2010/main" val="246767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Components</a:t>
            </a:r>
            <a:r>
              <a:rPr lang="hu-HU" dirty="0" smtClean="0"/>
              <a:t> again</a:t>
            </a:r>
            <a:endParaRPr lang="hu-HU" dirty="0"/>
          </a:p>
        </p:txBody>
      </p:sp>
      <p:sp>
        <p:nvSpPr>
          <p:cNvPr id="5" name="Tartalom helye 4"/>
          <p:cNvSpPr>
            <a:spLocks noGrp="1"/>
          </p:cNvSpPr>
          <p:nvPr>
            <p:ph idx="1"/>
          </p:nvPr>
        </p:nvSpPr>
        <p:spPr>
          <a:xfrm>
            <a:off x="179514" y="1600206"/>
            <a:ext cx="7260820" cy="4525963"/>
          </a:xfrm>
        </p:spPr>
        <p:txBody>
          <a:bodyPr/>
          <a:lstStyle/>
          <a:p>
            <a:r>
              <a:rPr lang="hu-HU" dirty="0" err="1" smtClean="0"/>
              <a:t>Components</a:t>
            </a:r>
            <a:r>
              <a:rPr lang="hu-HU" dirty="0" smtClean="0"/>
              <a:t> </a:t>
            </a:r>
            <a:r>
              <a:rPr lang="hu-HU" dirty="0" err="1" smtClean="0"/>
              <a:t>are</a:t>
            </a:r>
            <a:r>
              <a:rPr lang="hu-HU" dirty="0" smtClean="0"/>
              <a:t> </a:t>
            </a:r>
            <a:r>
              <a:rPr lang="hu-HU" dirty="0" err="1" smtClean="0"/>
              <a:t>needed</a:t>
            </a:r>
            <a:r>
              <a:rPr lang="hu-HU" dirty="0" smtClean="0"/>
              <a:t> </a:t>
            </a:r>
            <a:r>
              <a:rPr lang="hu-HU" dirty="0" err="1" smtClean="0"/>
              <a:t>to</a:t>
            </a:r>
            <a:r>
              <a:rPr lang="hu-HU" dirty="0" smtClean="0"/>
              <a:t> </a:t>
            </a:r>
            <a:r>
              <a:rPr lang="hu-HU" dirty="0" err="1" smtClean="0"/>
              <a:t>lower</a:t>
            </a:r>
            <a:r>
              <a:rPr lang="hu-HU" dirty="0" smtClean="0"/>
              <a:t> </a:t>
            </a:r>
            <a:r>
              <a:rPr lang="hu-HU" dirty="0" err="1" smtClean="0"/>
              <a:t>the</a:t>
            </a:r>
            <a:r>
              <a:rPr lang="hu-HU" dirty="0" smtClean="0"/>
              <a:t> </a:t>
            </a:r>
            <a:r>
              <a:rPr lang="hu-HU" dirty="0" err="1" smtClean="0"/>
              <a:t>search</a:t>
            </a:r>
            <a:r>
              <a:rPr lang="hu-HU" dirty="0" smtClean="0"/>
              <a:t> dimension of </a:t>
            </a:r>
            <a:r>
              <a:rPr lang="hu-HU" dirty="0" err="1" smtClean="0"/>
              <a:t>the</a:t>
            </a:r>
            <a:r>
              <a:rPr lang="hu-HU" dirty="0" smtClean="0"/>
              <a:t> </a:t>
            </a:r>
            <a:r>
              <a:rPr lang="hu-HU" dirty="0" err="1" smtClean="0"/>
              <a:t>problem</a:t>
            </a:r>
            <a:endParaRPr lang="hu-HU" dirty="0" smtClean="0"/>
          </a:p>
          <a:p>
            <a:r>
              <a:rPr lang="hu-HU" dirty="0" err="1" smtClean="0"/>
              <a:t>How</a:t>
            </a:r>
            <a:r>
              <a:rPr lang="hu-HU" dirty="0" smtClean="0"/>
              <a:t> </a:t>
            </a:r>
            <a:r>
              <a:rPr lang="hu-HU" dirty="0" err="1" smtClean="0"/>
              <a:t>large</a:t>
            </a:r>
            <a:r>
              <a:rPr lang="hu-HU" dirty="0" smtClean="0"/>
              <a:t> is </a:t>
            </a:r>
            <a:r>
              <a:rPr lang="hu-HU" dirty="0" err="1" smtClean="0"/>
              <a:t>the</a:t>
            </a:r>
            <a:r>
              <a:rPr lang="hu-HU" dirty="0" smtClean="0"/>
              <a:t> </a:t>
            </a:r>
            <a:r>
              <a:rPr lang="hu-HU" dirty="0" err="1" smtClean="0"/>
              <a:t>full</a:t>
            </a:r>
            <a:r>
              <a:rPr lang="hu-HU" dirty="0" smtClean="0"/>
              <a:t> </a:t>
            </a:r>
            <a:r>
              <a:rPr lang="hu-HU" dirty="0" err="1" smtClean="0"/>
              <a:t>set</a:t>
            </a:r>
            <a:r>
              <a:rPr lang="hu-HU" dirty="0" smtClean="0"/>
              <a:t> of </a:t>
            </a:r>
            <a:r>
              <a:rPr lang="hu-HU" dirty="0" err="1" smtClean="0"/>
              <a:t>components</a:t>
            </a:r>
            <a:r>
              <a:rPr lang="hu-HU" dirty="0" smtClean="0"/>
              <a:t>?</a:t>
            </a:r>
          </a:p>
          <a:p>
            <a:pPr lvl="2"/>
            <a:r>
              <a:rPr lang="hu-HU" dirty="0" err="1" smtClean="0"/>
              <a:t>consider</a:t>
            </a:r>
            <a:r>
              <a:rPr lang="hu-HU" dirty="0" smtClean="0"/>
              <a:t> </a:t>
            </a:r>
            <a:r>
              <a:rPr lang="hu-HU" dirty="0" err="1" smtClean="0"/>
              <a:t>the</a:t>
            </a:r>
            <a:r>
              <a:rPr lang="hu-HU" dirty="0" smtClean="0"/>
              <a:t> </a:t>
            </a:r>
            <a:r>
              <a:rPr lang="hu-HU" dirty="0" err="1" smtClean="0"/>
              <a:t>components</a:t>
            </a:r>
            <a:r>
              <a:rPr lang="hu-HU" dirty="0" smtClean="0"/>
              <a:t> of an </a:t>
            </a:r>
            <a:r>
              <a:rPr lang="hu-HU" dirty="0" err="1" smtClean="0"/>
              <a:t>aircraft</a:t>
            </a:r>
            <a:endParaRPr lang="hu-HU" dirty="0" smtClean="0"/>
          </a:p>
          <a:p>
            <a:pPr lvl="2"/>
            <a:r>
              <a:rPr lang="hu-HU" dirty="0" err="1" smtClean="0"/>
              <a:t>consider</a:t>
            </a:r>
            <a:r>
              <a:rPr lang="hu-HU" dirty="0" smtClean="0"/>
              <a:t> </a:t>
            </a:r>
            <a:r>
              <a:rPr lang="hu-HU" dirty="0" err="1" smtClean="0"/>
              <a:t>the</a:t>
            </a:r>
            <a:r>
              <a:rPr lang="hu-HU" dirty="0" smtClean="0"/>
              <a:t> </a:t>
            </a:r>
            <a:r>
              <a:rPr lang="hu-HU" dirty="0" err="1" smtClean="0"/>
              <a:t>number</a:t>
            </a:r>
            <a:r>
              <a:rPr lang="hu-HU" dirty="0" smtClean="0"/>
              <a:t> of </a:t>
            </a:r>
            <a:r>
              <a:rPr lang="hu-HU" dirty="0" err="1" smtClean="0"/>
              <a:t>muscles</a:t>
            </a:r>
            <a:r>
              <a:rPr lang="hu-HU" dirty="0" smtClean="0"/>
              <a:t> of </a:t>
            </a:r>
            <a:r>
              <a:rPr lang="hu-HU" dirty="0" err="1" smtClean="0"/>
              <a:t>the</a:t>
            </a:r>
            <a:r>
              <a:rPr lang="hu-HU" dirty="0" smtClean="0"/>
              <a:t> human body</a:t>
            </a:r>
          </a:p>
          <a:p>
            <a:pPr lvl="2"/>
            <a:r>
              <a:rPr lang="hu-HU" dirty="0" err="1" smtClean="0"/>
              <a:t>consider</a:t>
            </a:r>
            <a:r>
              <a:rPr lang="hu-HU" dirty="0" smtClean="0"/>
              <a:t> </a:t>
            </a:r>
            <a:r>
              <a:rPr lang="hu-HU" dirty="0" err="1" smtClean="0"/>
              <a:t>fungi</a:t>
            </a:r>
            <a:endParaRPr lang="hu-HU" dirty="0" smtClean="0"/>
          </a:p>
          <a:p>
            <a:pPr lvl="2"/>
            <a:r>
              <a:rPr lang="hu-HU" dirty="0" err="1" smtClean="0"/>
              <a:t>consider</a:t>
            </a:r>
            <a:r>
              <a:rPr lang="hu-HU" dirty="0" smtClean="0"/>
              <a:t> </a:t>
            </a:r>
            <a:r>
              <a:rPr lang="hu-HU" dirty="0" err="1" smtClean="0"/>
              <a:t>fish</a:t>
            </a:r>
            <a:r>
              <a:rPr lang="hu-HU" dirty="0" smtClean="0"/>
              <a:t> </a:t>
            </a:r>
            <a:r>
              <a:rPr lang="hu-HU" dirty="0" err="1" smtClean="0"/>
              <a:t>types</a:t>
            </a:r>
            <a:endParaRPr lang="hu-HU" dirty="0" smtClean="0"/>
          </a:p>
          <a:p>
            <a:pPr lvl="2"/>
            <a:r>
              <a:rPr lang="hu-HU" dirty="0" err="1" smtClean="0"/>
              <a:t>consider</a:t>
            </a:r>
            <a:r>
              <a:rPr lang="hu-HU" dirty="0" smtClean="0"/>
              <a:t> </a:t>
            </a:r>
            <a:r>
              <a:rPr lang="hu-HU" dirty="0" err="1" smtClean="0"/>
              <a:t>genetic</a:t>
            </a:r>
            <a:r>
              <a:rPr lang="hu-HU" dirty="0" smtClean="0"/>
              <a:t> </a:t>
            </a:r>
            <a:r>
              <a:rPr lang="hu-HU" dirty="0" err="1" smtClean="0"/>
              <a:t>variations</a:t>
            </a:r>
            <a:endParaRPr lang="hu-HU" dirty="0" smtClean="0"/>
          </a:p>
          <a:p>
            <a:pPr lvl="2"/>
            <a:r>
              <a:rPr lang="hu-HU" dirty="0" err="1" smtClean="0"/>
              <a:t>consider</a:t>
            </a:r>
            <a:r>
              <a:rPr lang="hu-HU" dirty="0" smtClean="0"/>
              <a:t> </a:t>
            </a:r>
            <a:r>
              <a:rPr lang="hu-HU" dirty="0" err="1" smtClean="0"/>
              <a:t>foods</a:t>
            </a:r>
            <a:endParaRPr lang="hu-HU" dirty="0" smtClean="0"/>
          </a:p>
          <a:p>
            <a:pPr marL="685782" lvl="2" indent="0">
              <a:buNone/>
            </a:pPr>
            <a:r>
              <a:rPr lang="hu-HU" dirty="0" err="1" smtClean="0"/>
              <a:t>to</a:t>
            </a:r>
            <a:r>
              <a:rPr lang="hu-HU" dirty="0" smtClean="0"/>
              <a:t> </a:t>
            </a:r>
            <a:r>
              <a:rPr lang="hu-HU" dirty="0" err="1" smtClean="0"/>
              <a:t>name</a:t>
            </a:r>
            <a:r>
              <a:rPr lang="hu-HU" dirty="0" smtClean="0"/>
              <a:t> a </a:t>
            </a:r>
            <a:r>
              <a:rPr lang="hu-HU" dirty="0" err="1" smtClean="0"/>
              <a:t>few</a:t>
            </a:r>
            <a:r>
              <a:rPr lang="hu-HU" dirty="0" smtClean="0"/>
              <a:t>…</a:t>
            </a:r>
          </a:p>
          <a:p>
            <a:pPr lvl="1"/>
            <a:r>
              <a:rPr lang="hu-HU" dirty="0" smtClean="0"/>
              <a:t>The </a:t>
            </a:r>
            <a:r>
              <a:rPr lang="hu-HU" dirty="0" err="1" smtClean="0"/>
              <a:t>set</a:t>
            </a:r>
            <a:r>
              <a:rPr lang="hu-HU" dirty="0" smtClean="0"/>
              <a:t> is </a:t>
            </a:r>
            <a:r>
              <a:rPr lang="hu-HU" dirty="0" err="1" smtClean="0"/>
              <a:t>enormous</a:t>
            </a:r>
            <a:endParaRPr lang="hu-HU" dirty="0" smtClean="0"/>
          </a:p>
          <a:p>
            <a:pPr lvl="1"/>
            <a:endParaRPr lang="hu-HU" dirty="0" smtClean="0"/>
          </a:p>
          <a:p>
            <a:endParaRPr lang="hu-HU" dirty="0"/>
          </a:p>
        </p:txBody>
      </p:sp>
      <p:pic>
        <p:nvPicPr>
          <p:cNvPr id="6" name="Kép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333" y="0"/>
            <a:ext cx="1703667" cy="6758678"/>
          </a:xfrm>
          <a:prstGeom prst="rect">
            <a:avLst/>
          </a:prstGeom>
        </p:spPr>
      </p:pic>
    </p:spTree>
    <p:extLst>
      <p:ext uri="{BB962C8B-B14F-4D97-AF65-F5344CB8AC3E}">
        <p14:creationId xmlns:p14="http://schemas.microsoft.com/office/powerpoint/2010/main" val="358194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Specific</a:t>
            </a:r>
            <a:r>
              <a:rPr lang="hu-HU" sz="3000" b="1" dirty="0" smtClean="0"/>
              <a:t> </a:t>
            </a:r>
            <a:r>
              <a:rPr lang="hu-HU" sz="3000" b="1" dirty="0" err="1" smtClean="0"/>
              <a:t>components</a:t>
            </a:r>
            <a:r>
              <a:rPr lang="hu-HU" sz="3000" b="1" dirty="0" smtClean="0"/>
              <a:t> in </a:t>
            </a:r>
            <a:r>
              <a:rPr lang="hu-HU" sz="3000" b="1" dirty="0" err="1" smtClean="0"/>
              <a:t>the</a:t>
            </a:r>
            <a:r>
              <a:rPr lang="hu-HU" sz="3000" b="1" dirty="0" smtClean="0"/>
              <a:t> </a:t>
            </a:r>
            <a:r>
              <a:rPr lang="hu-HU" sz="3000" b="1" dirty="0" err="1" smtClean="0"/>
              <a:t>brain</a:t>
            </a:r>
            <a:r>
              <a:rPr lang="hu-HU" sz="3000" b="1" dirty="0" smtClean="0"/>
              <a:t>:</a:t>
            </a:r>
          </a:p>
          <a:p>
            <a:r>
              <a:rPr lang="hu-HU" sz="3000" b="1" dirty="0" err="1" smtClean="0"/>
              <a:t>Mirror</a:t>
            </a:r>
            <a:r>
              <a:rPr lang="hu-HU" sz="3000" b="1" dirty="0" smtClean="0"/>
              <a:t> </a:t>
            </a:r>
            <a:r>
              <a:rPr lang="hu-HU" sz="3000" b="1" dirty="0" err="1" smtClean="0"/>
              <a:t>neurons</a:t>
            </a:r>
            <a:endParaRPr lang="hu-HU" sz="2400" dirty="0"/>
          </a:p>
        </p:txBody>
      </p:sp>
    </p:spTree>
    <p:extLst>
      <p:ext uri="{BB962C8B-B14F-4D97-AF65-F5344CB8AC3E}">
        <p14:creationId xmlns:p14="http://schemas.microsoft.com/office/powerpoint/2010/main" val="745663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lstStyle/>
          <a:p>
            <a:r>
              <a:rPr lang="hu-HU" dirty="0" err="1" smtClean="0"/>
              <a:t>Mirror</a:t>
            </a:r>
            <a:r>
              <a:rPr lang="hu-HU" dirty="0" smtClean="0"/>
              <a:t> </a:t>
            </a:r>
            <a:r>
              <a:rPr lang="hu-HU" dirty="0" err="1" smtClean="0"/>
              <a:t>neurons</a:t>
            </a:r>
            <a:endParaRPr lang="hu-HU" dirty="0"/>
          </a:p>
        </p:txBody>
      </p:sp>
      <p:sp>
        <p:nvSpPr>
          <p:cNvPr id="3" name="Szöveg helye 2"/>
          <p:cNvSpPr>
            <a:spLocks noGrp="1"/>
          </p:cNvSpPr>
          <p:nvPr>
            <p:ph type="body" sz="quarter" idx="16"/>
          </p:nvPr>
        </p:nvSpPr>
        <p:spPr/>
        <p:txBody>
          <a:bodyPr/>
          <a:lstStyle/>
          <a:p>
            <a:pPr indent="0">
              <a:buNone/>
            </a:pPr>
            <a:r>
              <a:rPr lang="hu-HU" dirty="0" smtClean="0"/>
              <a:t>Story</a:t>
            </a:r>
          </a:p>
          <a:p>
            <a:r>
              <a:rPr lang="hu-HU" dirty="0" err="1" smtClean="0"/>
              <a:t>Recording</a:t>
            </a:r>
            <a:r>
              <a:rPr lang="hu-HU" dirty="0" smtClean="0"/>
              <a:t> </a:t>
            </a:r>
            <a:r>
              <a:rPr lang="hu-HU" dirty="0" err="1" smtClean="0"/>
              <a:t>from</a:t>
            </a:r>
            <a:r>
              <a:rPr lang="hu-HU" dirty="0" smtClean="0"/>
              <a:t> </a:t>
            </a:r>
            <a:r>
              <a:rPr lang="hu-HU" dirty="0" err="1" smtClean="0"/>
              <a:t>the</a:t>
            </a:r>
            <a:r>
              <a:rPr lang="hu-HU" dirty="0" smtClean="0"/>
              <a:t> </a:t>
            </a:r>
            <a:r>
              <a:rPr lang="hu-HU" b="1" dirty="0" err="1" smtClean="0"/>
              <a:t>premotor</a:t>
            </a:r>
            <a:r>
              <a:rPr lang="hu-HU" b="1" dirty="0" smtClean="0"/>
              <a:t> </a:t>
            </a:r>
            <a:r>
              <a:rPr lang="hu-HU" b="1" dirty="0" err="1" smtClean="0"/>
              <a:t>cortex</a:t>
            </a:r>
            <a:endParaRPr lang="hu-HU" b="1" dirty="0" smtClean="0"/>
          </a:p>
          <a:p>
            <a:pPr lvl="1"/>
            <a:r>
              <a:rPr lang="hu-HU" dirty="0" err="1" smtClean="0"/>
              <a:t>studying</a:t>
            </a:r>
            <a:r>
              <a:rPr lang="hu-HU" dirty="0" smtClean="0"/>
              <a:t> </a:t>
            </a:r>
            <a:r>
              <a:rPr lang="hu-HU" dirty="0" err="1" smtClean="0"/>
              <a:t>hand</a:t>
            </a:r>
            <a:r>
              <a:rPr lang="hu-HU" dirty="0" smtClean="0"/>
              <a:t> and </a:t>
            </a:r>
            <a:r>
              <a:rPr lang="hu-HU" dirty="0" err="1" smtClean="0"/>
              <a:t>mouth</a:t>
            </a:r>
            <a:r>
              <a:rPr lang="hu-HU" dirty="0" smtClean="0"/>
              <a:t> </a:t>
            </a:r>
            <a:r>
              <a:rPr lang="hu-HU" dirty="0" err="1" smtClean="0"/>
              <a:t>actions</a:t>
            </a:r>
            <a:endParaRPr lang="hu-HU" dirty="0" smtClean="0"/>
          </a:p>
          <a:p>
            <a:pPr lvl="1"/>
            <a:r>
              <a:rPr lang="hu-HU" dirty="0" err="1" smtClean="0"/>
              <a:t>picking</a:t>
            </a:r>
            <a:r>
              <a:rPr lang="hu-HU" dirty="0" smtClean="0"/>
              <a:t> </a:t>
            </a:r>
            <a:r>
              <a:rPr lang="hu-HU" dirty="0" err="1" smtClean="0"/>
              <a:t>up</a:t>
            </a:r>
            <a:r>
              <a:rPr lang="hu-HU" dirty="0" smtClean="0"/>
              <a:t> </a:t>
            </a:r>
            <a:r>
              <a:rPr lang="hu-HU" dirty="0" err="1" smtClean="0"/>
              <a:t>the</a:t>
            </a:r>
            <a:r>
              <a:rPr lang="hu-HU" dirty="0" smtClean="0"/>
              <a:t> </a:t>
            </a:r>
            <a:r>
              <a:rPr lang="hu-HU" dirty="0" err="1" smtClean="0"/>
              <a:t>food</a:t>
            </a:r>
            <a:r>
              <a:rPr lang="hu-HU" dirty="0" smtClean="0"/>
              <a:t> </a:t>
            </a:r>
            <a:r>
              <a:rPr lang="hu-HU" dirty="0" err="1" smtClean="0"/>
              <a:t>from</a:t>
            </a:r>
            <a:r>
              <a:rPr lang="hu-HU" dirty="0" smtClean="0"/>
              <a:t> </a:t>
            </a:r>
            <a:r>
              <a:rPr lang="hu-HU" dirty="0" err="1" smtClean="0"/>
              <a:t>the</a:t>
            </a:r>
            <a:r>
              <a:rPr lang="hu-HU" dirty="0" smtClean="0"/>
              <a:t> </a:t>
            </a:r>
            <a:r>
              <a:rPr lang="hu-HU" dirty="0" err="1" smtClean="0"/>
              <a:t>table</a:t>
            </a:r>
            <a:endParaRPr lang="hu-HU" dirty="0" smtClean="0"/>
          </a:p>
          <a:p>
            <a:pPr lvl="1"/>
            <a:r>
              <a:rPr lang="hu-HU" dirty="0" err="1" smtClean="0"/>
              <a:t>Surprise</a:t>
            </a:r>
            <a:r>
              <a:rPr lang="hu-HU" dirty="0" smtClean="0"/>
              <a:t>! </a:t>
            </a:r>
          </a:p>
          <a:p>
            <a:pPr lvl="2"/>
            <a:r>
              <a:rPr lang="hu-HU" dirty="0" err="1" smtClean="0"/>
              <a:t>Self-motion</a:t>
            </a:r>
            <a:r>
              <a:rPr lang="hu-HU" dirty="0" smtClean="0"/>
              <a:t> </a:t>
            </a:r>
            <a:r>
              <a:rPr lang="hu-HU" dirty="0" err="1" smtClean="0"/>
              <a:t>related</a:t>
            </a:r>
            <a:r>
              <a:rPr lang="hu-HU" dirty="0" smtClean="0"/>
              <a:t> </a:t>
            </a:r>
            <a:r>
              <a:rPr lang="hu-HU" dirty="0" err="1" smtClean="0"/>
              <a:t>neurons</a:t>
            </a:r>
            <a:r>
              <a:rPr lang="hu-HU" dirty="0" smtClean="0"/>
              <a:t> </a:t>
            </a:r>
            <a:r>
              <a:rPr lang="hu-HU" dirty="0" err="1" smtClean="0"/>
              <a:t>responded</a:t>
            </a:r>
            <a:r>
              <a:rPr lang="hu-HU" dirty="0" smtClean="0"/>
              <a:t> </a:t>
            </a:r>
            <a:r>
              <a:rPr lang="hu-HU" dirty="0" err="1" smtClean="0"/>
              <a:t>for</a:t>
            </a:r>
            <a:r>
              <a:rPr lang="hu-HU" dirty="0" smtClean="0"/>
              <a:t> </a:t>
            </a:r>
            <a:r>
              <a:rPr lang="hu-HU" dirty="0" err="1" smtClean="0"/>
              <a:t>similar</a:t>
            </a:r>
            <a:r>
              <a:rPr lang="hu-HU" dirty="0" smtClean="0"/>
              <a:t> </a:t>
            </a:r>
            <a:r>
              <a:rPr lang="hu-HU" dirty="0" err="1" smtClean="0"/>
              <a:t>motions</a:t>
            </a:r>
            <a:r>
              <a:rPr lang="hu-HU" dirty="0" smtClean="0"/>
              <a:t> of </a:t>
            </a:r>
            <a:r>
              <a:rPr lang="hu-HU" dirty="0" err="1" smtClean="0"/>
              <a:t>others</a:t>
            </a:r>
            <a:r>
              <a:rPr lang="hu-HU" dirty="0" smtClean="0"/>
              <a:t> </a:t>
            </a:r>
            <a:endParaRPr lang="hu-HU" dirty="0"/>
          </a:p>
        </p:txBody>
      </p:sp>
    </p:spTree>
    <p:extLst>
      <p:ext uri="{BB962C8B-B14F-4D97-AF65-F5344CB8AC3E}">
        <p14:creationId xmlns:p14="http://schemas.microsoft.com/office/powerpoint/2010/main" val="4673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sp>
        <p:nvSpPr>
          <p:cNvPr id="5" name="Tartalom helye 4"/>
          <p:cNvSpPr>
            <a:spLocks noGrp="1"/>
          </p:cNvSpPr>
          <p:nvPr>
            <p:ph idx="1"/>
          </p:nvPr>
        </p:nvSpPr>
        <p:spPr>
          <a:xfrm>
            <a:off x="179513" y="1600207"/>
            <a:ext cx="8619934" cy="2764898"/>
          </a:xfrm>
        </p:spPr>
        <p:txBody>
          <a:bodyPr>
            <a:normAutofit fontScale="92500" lnSpcReduction="10000"/>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pPr lvl="1"/>
            <a:r>
              <a:rPr lang="hu-HU" sz="2800" dirty="0" smtClean="0"/>
              <a:t> </a:t>
            </a:r>
            <a:r>
              <a:rPr lang="hu-HU" sz="2800" dirty="0" err="1" smtClean="0"/>
              <a:t>This</a:t>
            </a:r>
            <a:r>
              <a:rPr lang="hu-HU" sz="2800" dirty="0" smtClean="0"/>
              <a:t> is </a:t>
            </a:r>
            <a:r>
              <a:rPr lang="hu-HU" sz="2800" dirty="0" err="1" smtClean="0"/>
              <a:t>possible</a:t>
            </a:r>
            <a:r>
              <a:rPr lang="hu-HU" sz="2800" dirty="0" smtClean="0"/>
              <a:t> </a:t>
            </a:r>
            <a:r>
              <a:rPr lang="hu-HU" sz="2800" dirty="0" err="1" smtClean="0"/>
              <a:t>with</a:t>
            </a:r>
            <a:r>
              <a:rPr lang="hu-HU" sz="2800" dirty="0" smtClean="0"/>
              <a:t> </a:t>
            </a:r>
            <a:r>
              <a:rPr lang="hu-HU" sz="2800" dirty="0" err="1" smtClean="0"/>
              <a:t>present</a:t>
            </a:r>
            <a:r>
              <a:rPr lang="hu-HU" sz="2800" dirty="0" smtClean="0"/>
              <a:t> </a:t>
            </a:r>
            <a:r>
              <a:rPr lang="hu-HU" sz="2800" dirty="0" err="1" smtClean="0"/>
              <a:t>day</a:t>
            </a:r>
            <a:r>
              <a:rPr lang="hu-HU" sz="2800" dirty="0" smtClean="0"/>
              <a:t> </a:t>
            </a:r>
            <a:r>
              <a:rPr lang="hu-HU" sz="2800" dirty="0" err="1" smtClean="0"/>
              <a:t>tools</a:t>
            </a:r>
            <a:r>
              <a:rPr lang="hu-HU" sz="2800" dirty="0" smtClean="0"/>
              <a:t> …</a:t>
            </a:r>
          </a:p>
          <a:p>
            <a:pPr marL="685782" lvl="2" indent="0">
              <a:buNone/>
            </a:pPr>
            <a:r>
              <a:rPr lang="hu-HU" sz="2800" b="1" dirty="0" smtClean="0">
                <a:solidFill>
                  <a:schemeClr val="bg1"/>
                </a:solidFill>
                <a:effectLst>
                  <a:outerShdw blurRad="38100" dist="38100" dir="2700000" algn="tl">
                    <a:srgbClr val="000000">
                      <a:alpha val="43137"/>
                    </a:srgbClr>
                  </a:outerShdw>
                </a:effectLst>
              </a:rPr>
              <a:t> </a:t>
            </a:r>
            <a:r>
              <a:rPr lang="hu-HU" sz="2800" b="1" dirty="0" err="1" smtClean="0">
                <a:solidFill>
                  <a:schemeClr val="bg1"/>
                </a:solidFill>
              </a:rPr>
              <a:t>Why</a:t>
            </a:r>
            <a:r>
              <a:rPr lang="hu-HU" sz="2800" b="1" dirty="0" smtClean="0">
                <a:solidFill>
                  <a:schemeClr val="bg1"/>
                </a:solidFill>
              </a:rPr>
              <a:t> is it </a:t>
            </a:r>
            <a:r>
              <a:rPr lang="hu-HU" sz="2800" b="1" dirty="0" err="1" smtClean="0">
                <a:solidFill>
                  <a:schemeClr val="bg1"/>
                </a:solidFill>
              </a:rPr>
              <a:t>hard</a:t>
            </a:r>
            <a:r>
              <a:rPr lang="hu-HU" sz="2800" b="1" dirty="0" smtClean="0">
                <a:solidFill>
                  <a:schemeClr val="bg1"/>
                </a:solidFill>
              </a:rPr>
              <a:t> </a:t>
            </a:r>
            <a:r>
              <a:rPr lang="hu-HU" sz="2800" b="1" dirty="0" err="1" smtClean="0">
                <a:solidFill>
                  <a:schemeClr val="bg1"/>
                </a:solidFill>
              </a:rPr>
              <a:t>for</a:t>
            </a:r>
            <a:r>
              <a:rPr lang="hu-HU" sz="2800" b="1" dirty="0" smtClean="0">
                <a:solidFill>
                  <a:schemeClr val="bg1"/>
                </a:solidFill>
              </a:rPr>
              <a:t> </a:t>
            </a:r>
            <a:r>
              <a:rPr lang="hu-HU" sz="2800" b="1" dirty="0" err="1" smtClean="0">
                <a:solidFill>
                  <a:schemeClr val="bg1"/>
                </a:solidFill>
              </a:rPr>
              <a:t>humans</a:t>
            </a:r>
            <a:r>
              <a:rPr lang="hu-HU" sz="2800" b="1" dirty="0" smtClean="0">
                <a:solidFill>
                  <a:schemeClr val="bg1"/>
                </a:solidFill>
              </a:rPr>
              <a:t>?</a:t>
            </a:r>
          </a:p>
          <a:p>
            <a:pPr lvl="1"/>
            <a:r>
              <a:rPr lang="hu-HU" sz="2800" dirty="0" smtClean="0">
                <a:solidFill>
                  <a:schemeClr val="bg1"/>
                </a:solidFill>
              </a:rPr>
              <a:t> Input is visual input. </a:t>
            </a:r>
          </a:p>
          <a:p>
            <a:pPr lvl="1"/>
            <a:r>
              <a:rPr lang="hu-HU" sz="2800" dirty="0" smtClean="0">
                <a:solidFill>
                  <a:schemeClr val="bg1"/>
                </a:solidFill>
              </a:rPr>
              <a:t> </a:t>
            </a:r>
            <a:r>
              <a:rPr lang="hu-HU" sz="2800" dirty="0" err="1" smtClean="0">
                <a:solidFill>
                  <a:schemeClr val="bg1"/>
                </a:solidFill>
              </a:rPr>
              <a:t>Observed</a:t>
            </a:r>
            <a:r>
              <a:rPr lang="hu-HU" sz="2800" dirty="0" smtClean="0">
                <a:solidFill>
                  <a:schemeClr val="bg1"/>
                </a:solidFill>
              </a:rPr>
              <a:t> </a:t>
            </a:r>
            <a:r>
              <a:rPr lang="hu-HU" sz="2800" dirty="0" err="1" smtClean="0">
                <a:solidFill>
                  <a:schemeClr val="bg1"/>
                </a:solidFill>
              </a:rPr>
              <a:t>motion</a:t>
            </a:r>
            <a:r>
              <a:rPr lang="hu-HU" sz="2800" dirty="0" smtClean="0">
                <a:solidFill>
                  <a:schemeClr val="bg1"/>
                </a:solidFill>
              </a:rPr>
              <a:t> is </a:t>
            </a:r>
            <a:r>
              <a:rPr lang="hu-HU" sz="2800" dirty="0" err="1" smtClean="0">
                <a:solidFill>
                  <a:schemeClr val="bg1"/>
                </a:solidFill>
              </a:rPr>
              <a:t>to</a:t>
            </a:r>
            <a:r>
              <a:rPr lang="hu-HU" sz="2800" dirty="0" smtClean="0">
                <a:solidFill>
                  <a:schemeClr val="bg1"/>
                </a:solidFill>
              </a:rPr>
              <a:t> be </a:t>
            </a:r>
            <a:r>
              <a:rPr lang="hu-HU" sz="2800" dirty="0" err="1" smtClean="0">
                <a:solidFill>
                  <a:schemeClr val="bg1"/>
                </a:solidFill>
              </a:rPr>
              <a:t>mapped</a:t>
            </a:r>
            <a:r>
              <a:rPr lang="hu-HU" sz="2800" dirty="0" smtClean="0">
                <a:solidFill>
                  <a:schemeClr val="bg1"/>
                </a:solidFill>
              </a:rPr>
              <a:t> </a:t>
            </a:r>
            <a:r>
              <a:rPr lang="hu-HU" sz="2800" dirty="0" err="1" smtClean="0">
                <a:solidFill>
                  <a:schemeClr val="bg1"/>
                </a:solidFill>
              </a:rPr>
              <a:t>to</a:t>
            </a:r>
            <a:r>
              <a:rPr lang="hu-HU" sz="2800" dirty="0" smtClean="0">
                <a:solidFill>
                  <a:schemeClr val="bg1"/>
                </a:solidFill>
              </a:rPr>
              <a:t> </a:t>
            </a:r>
            <a:r>
              <a:rPr lang="hu-HU" sz="2800" dirty="0" err="1" smtClean="0">
                <a:solidFill>
                  <a:schemeClr val="bg1"/>
                </a:solidFill>
              </a:rPr>
              <a:t>the</a:t>
            </a:r>
            <a:r>
              <a:rPr lang="hu-HU" sz="2800" dirty="0" smtClean="0">
                <a:solidFill>
                  <a:schemeClr val="bg1"/>
                </a:solidFill>
              </a:rPr>
              <a:t> motor </a:t>
            </a:r>
            <a:r>
              <a:rPr lang="hu-HU" sz="2800" dirty="0" err="1" smtClean="0">
                <a:solidFill>
                  <a:schemeClr val="bg1"/>
                </a:solidFill>
              </a:rPr>
              <a:t>system</a:t>
            </a:r>
            <a:r>
              <a:rPr lang="hu-HU" sz="2800" dirty="0" smtClean="0">
                <a:solidFill>
                  <a:schemeClr val="bg1"/>
                </a:solidFill>
              </a:rPr>
              <a:t> in </a:t>
            </a:r>
            <a:r>
              <a:rPr lang="hu-HU" sz="2800" dirty="0" err="1" smtClean="0">
                <a:solidFill>
                  <a:schemeClr val="bg1"/>
                </a:solidFill>
              </a:rPr>
              <a:t>order</a:t>
            </a:r>
            <a:r>
              <a:rPr lang="hu-HU" sz="2800" dirty="0" smtClean="0">
                <a:solidFill>
                  <a:schemeClr val="bg1"/>
                </a:solidFill>
              </a:rPr>
              <a:t> </a:t>
            </a:r>
            <a:r>
              <a:rPr lang="hu-HU" sz="2800" dirty="0" err="1" smtClean="0">
                <a:solidFill>
                  <a:schemeClr val="bg1"/>
                </a:solidFill>
              </a:rPr>
              <a:t>to</a:t>
            </a:r>
            <a:r>
              <a:rPr lang="hu-HU" sz="2800" dirty="0" smtClean="0">
                <a:solidFill>
                  <a:schemeClr val="bg1"/>
                </a:solidFill>
              </a:rPr>
              <a:t> </a:t>
            </a:r>
            <a:r>
              <a:rPr lang="hu-HU" sz="2800" dirty="0" err="1" smtClean="0">
                <a:solidFill>
                  <a:schemeClr val="bg1"/>
                </a:solidFill>
              </a:rPr>
              <a:t>execute</a:t>
            </a:r>
            <a:r>
              <a:rPr lang="hu-HU" sz="2800" dirty="0" smtClean="0">
                <a:solidFill>
                  <a:schemeClr val="bg1"/>
                </a:solidFill>
              </a:rPr>
              <a:t> a </a:t>
            </a:r>
            <a:r>
              <a:rPr lang="hu-HU" sz="2800" dirty="0" err="1" smtClean="0">
                <a:solidFill>
                  <a:schemeClr val="bg1"/>
                </a:solidFill>
              </a:rPr>
              <a:t>similar</a:t>
            </a:r>
            <a:r>
              <a:rPr lang="hu-HU" sz="2800" dirty="0" smtClean="0">
                <a:solidFill>
                  <a:schemeClr val="bg1"/>
                </a:solidFill>
              </a:rPr>
              <a:t> </a:t>
            </a:r>
            <a:r>
              <a:rPr lang="hu-HU" sz="2800" dirty="0" err="1" smtClean="0">
                <a:solidFill>
                  <a:schemeClr val="bg1"/>
                </a:solidFill>
              </a:rPr>
              <a:t>episode</a:t>
            </a:r>
            <a:r>
              <a:rPr lang="hu-HU" sz="2800" dirty="0" smtClean="0">
                <a:solidFill>
                  <a:schemeClr val="bg1"/>
                </a:solidFill>
              </a:rPr>
              <a:t> </a:t>
            </a:r>
            <a:r>
              <a:rPr lang="hu-HU" sz="2800" dirty="0" err="1" smtClean="0">
                <a:solidFill>
                  <a:schemeClr val="bg1"/>
                </a:solidFill>
              </a:rPr>
              <a:t>with</a:t>
            </a:r>
            <a:r>
              <a:rPr lang="hu-HU" sz="2800" dirty="0" smtClean="0">
                <a:solidFill>
                  <a:schemeClr val="bg1"/>
                </a:solidFill>
              </a:rPr>
              <a:t> </a:t>
            </a:r>
            <a:r>
              <a:rPr lang="hu-HU" sz="2800" dirty="0" err="1" smtClean="0">
                <a:solidFill>
                  <a:schemeClr val="bg1"/>
                </a:solidFill>
              </a:rPr>
              <a:t>the</a:t>
            </a:r>
            <a:r>
              <a:rPr lang="hu-HU" sz="2800" dirty="0" smtClean="0">
                <a:solidFill>
                  <a:schemeClr val="bg1"/>
                </a:solidFill>
              </a:rPr>
              <a:t> </a:t>
            </a:r>
            <a:r>
              <a:rPr lang="hu-HU" sz="2800" dirty="0" err="1" smtClean="0">
                <a:solidFill>
                  <a:schemeClr val="bg1"/>
                </a:solidFill>
              </a:rPr>
              <a:t>own</a:t>
            </a:r>
            <a:r>
              <a:rPr lang="hu-HU" sz="2800" dirty="0" smtClean="0">
                <a:solidFill>
                  <a:schemeClr val="bg1"/>
                </a:solidFill>
              </a:rPr>
              <a:t> body…</a:t>
            </a:r>
          </a:p>
          <a:p>
            <a:endParaRPr lang="hu-HU" sz="2800" dirty="0"/>
          </a:p>
          <a:p>
            <a:endParaRPr lang="hu-HU" sz="2800" dirty="0"/>
          </a:p>
        </p:txBody>
      </p:sp>
    </p:spTree>
    <p:extLst>
      <p:ext uri="{BB962C8B-B14F-4D97-AF65-F5344CB8AC3E}">
        <p14:creationId xmlns:p14="http://schemas.microsoft.com/office/powerpoint/2010/main" val="113304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grpSp>
        <p:nvGrpSpPr>
          <p:cNvPr id="13" name="Csoportba foglalás 12"/>
          <p:cNvGrpSpPr>
            <a:grpSpLocks noChangeAspect="1"/>
          </p:cNvGrpSpPr>
          <p:nvPr/>
        </p:nvGrpSpPr>
        <p:grpSpPr>
          <a:xfrm>
            <a:off x="395536" y="4082218"/>
            <a:ext cx="3924819" cy="2659150"/>
            <a:chOff x="1414025" y="3559395"/>
            <a:chExt cx="5020866" cy="3401746"/>
          </a:xfrm>
        </p:grpSpPr>
        <p:grpSp>
          <p:nvGrpSpPr>
            <p:cNvPr id="9" name="Csoportba foglalás 8"/>
            <p:cNvGrpSpPr/>
            <p:nvPr/>
          </p:nvGrpSpPr>
          <p:grpSpPr>
            <a:xfrm>
              <a:off x="1414025" y="3559395"/>
              <a:ext cx="1584176" cy="2792139"/>
              <a:chOff x="1018942" y="2336677"/>
              <a:chExt cx="1584176" cy="2792139"/>
            </a:xfrm>
          </p:grpSpPr>
          <p:pic>
            <p:nvPicPr>
              <p:cNvPr id="8" name="Picture 2" descr="302 Bowing High Res Illustrations - Getty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25797" t="46036" r="47027"/>
              <a:stretch/>
            </p:blipFill>
            <p:spPr bwMode="auto">
              <a:xfrm>
                <a:off x="1018942" y="2336677"/>
                <a:ext cx="1584176" cy="27756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églalap 6"/>
              <p:cNvSpPr/>
              <p:nvPr/>
            </p:nvSpPr>
            <p:spPr>
              <a:xfrm>
                <a:off x="1018942" y="4581128"/>
                <a:ext cx="312698" cy="547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nvGrpSpPr>
            <p:cNvPr id="10" name="Csoportba foglalás 9"/>
            <p:cNvGrpSpPr/>
            <p:nvPr/>
          </p:nvGrpSpPr>
          <p:grpSpPr>
            <a:xfrm>
              <a:off x="3779912" y="4805918"/>
              <a:ext cx="2654979" cy="1545616"/>
              <a:chOff x="3804716" y="2852944"/>
              <a:chExt cx="2654979" cy="1545616"/>
            </a:xfrm>
          </p:grpSpPr>
          <p:pic>
            <p:nvPicPr>
              <p:cNvPr id="2050" name="Picture 2" descr="302 Bowing High Res Illustrations - Getty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4455" t="70516"/>
              <a:stretch/>
            </p:blipFill>
            <p:spPr bwMode="auto">
              <a:xfrm>
                <a:off x="3804716" y="2882036"/>
                <a:ext cx="2654979" cy="15165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églalap 10"/>
              <p:cNvSpPr/>
              <p:nvPr/>
            </p:nvSpPr>
            <p:spPr>
              <a:xfrm>
                <a:off x="3906040" y="2852944"/>
                <a:ext cx="2553655"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sp>
          <p:nvSpPr>
            <p:cNvPr id="12" name="Szövegdoboz 11"/>
            <p:cNvSpPr txBox="1"/>
            <p:nvPr/>
          </p:nvSpPr>
          <p:spPr>
            <a:xfrm>
              <a:off x="1984738" y="6488669"/>
              <a:ext cx="3468074" cy="472472"/>
            </a:xfrm>
            <a:prstGeom prst="rect">
              <a:avLst/>
            </a:prstGeom>
            <a:noFill/>
            <a:ln>
              <a:noFill/>
            </a:ln>
          </p:spPr>
          <p:txBody>
            <a:bodyPr wrap="none" rtlCol="0">
              <a:spAutoFit/>
            </a:bodyPr>
            <a:lstStyle/>
            <a:p>
              <a:r>
                <a:rPr lang="hu-HU" dirty="0" smtClean="0"/>
                <a:t>(1)                                      (2)</a:t>
              </a:r>
              <a:endParaRPr lang="hu-HU" dirty="0"/>
            </a:p>
          </p:txBody>
        </p:sp>
      </p:grpSp>
      <p:pic>
        <p:nvPicPr>
          <p:cNvPr id="6" name="Picture 2" descr="https://upload.wikimedia.org/wikipedia/commons/thumb/1/1f/Makak_neonatal_imitation.png/300px-Makak_neonatal_imi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627" y="4686578"/>
            <a:ext cx="4396843" cy="1685458"/>
          </a:xfrm>
          <a:prstGeom prst="rect">
            <a:avLst/>
          </a:prstGeom>
          <a:noFill/>
          <a:extLst>
            <a:ext uri="{909E8E84-426E-40DD-AFC4-6F175D3DCCD1}">
              <a14:hiddenFill xmlns:a14="http://schemas.microsoft.com/office/drawing/2010/main">
                <a:solidFill>
                  <a:srgbClr val="FFFFFF"/>
                </a:solidFill>
              </a14:hiddenFill>
            </a:ext>
          </a:extLst>
        </p:spPr>
      </p:pic>
      <p:sp>
        <p:nvSpPr>
          <p:cNvPr id="5" name="Tartalom helye 4"/>
          <p:cNvSpPr>
            <a:spLocks noGrp="1"/>
          </p:cNvSpPr>
          <p:nvPr>
            <p:ph idx="1"/>
          </p:nvPr>
        </p:nvSpPr>
        <p:spPr>
          <a:xfrm>
            <a:off x="179512" y="1600207"/>
            <a:ext cx="8784975" cy="2764898"/>
          </a:xfrm>
        </p:spPr>
        <p:txBody>
          <a:bodyPr>
            <a:normAutofit fontScale="92500" lnSpcReduction="10000"/>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pPr lvl="1"/>
            <a:r>
              <a:rPr lang="hu-HU" sz="2800" dirty="0" smtClean="0"/>
              <a:t> </a:t>
            </a:r>
            <a:r>
              <a:rPr lang="hu-HU" sz="2800" dirty="0" err="1" smtClean="0"/>
              <a:t>This</a:t>
            </a:r>
            <a:r>
              <a:rPr lang="hu-HU" sz="2800" dirty="0" smtClean="0"/>
              <a:t> is </a:t>
            </a:r>
            <a:r>
              <a:rPr lang="hu-HU" sz="2800" dirty="0" err="1" smtClean="0"/>
              <a:t>possible</a:t>
            </a:r>
            <a:r>
              <a:rPr lang="hu-HU" sz="2800" dirty="0" smtClean="0"/>
              <a:t> </a:t>
            </a:r>
            <a:r>
              <a:rPr lang="hu-HU" sz="2800" dirty="0" err="1" smtClean="0"/>
              <a:t>with</a:t>
            </a:r>
            <a:r>
              <a:rPr lang="hu-HU" sz="2800" dirty="0" smtClean="0"/>
              <a:t> </a:t>
            </a:r>
            <a:r>
              <a:rPr lang="hu-HU" sz="2800" dirty="0" err="1" smtClean="0"/>
              <a:t>present</a:t>
            </a:r>
            <a:r>
              <a:rPr lang="hu-HU" sz="2800" dirty="0" smtClean="0"/>
              <a:t> </a:t>
            </a:r>
            <a:r>
              <a:rPr lang="hu-HU" sz="2800" dirty="0" err="1" smtClean="0"/>
              <a:t>day</a:t>
            </a:r>
            <a:r>
              <a:rPr lang="hu-HU" sz="2800" dirty="0" smtClean="0"/>
              <a:t> </a:t>
            </a:r>
            <a:r>
              <a:rPr lang="hu-HU" sz="2800" dirty="0" err="1" smtClean="0"/>
              <a:t>tools</a:t>
            </a:r>
            <a:r>
              <a:rPr lang="hu-HU" sz="2800" dirty="0" smtClean="0"/>
              <a:t> …</a:t>
            </a:r>
          </a:p>
          <a:p>
            <a:pPr lvl="2"/>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Why</a:t>
            </a:r>
            <a:r>
              <a:rPr lang="hu-HU" sz="2800" b="1" dirty="0" smtClean="0">
                <a:solidFill>
                  <a:srgbClr val="C00000"/>
                </a:solidFill>
                <a:effectLst>
                  <a:outerShdw blurRad="38100" dist="38100" dir="2700000" algn="tl">
                    <a:srgbClr val="000000">
                      <a:alpha val="43137"/>
                    </a:srgbClr>
                  </a:outerShdw>
                </a:effectLst>
              </a:rPr>
              <a:t> is it </a:t>
            </a:r>
            <a:r>
              <a:rPr lang="hu-HU" sz="2800" b="1" dirty="0" err="1" smtClean="0">
                <a:solidFill>
                  <a:srgbClr val="C00000"/>
                </a:solidFill>
                <a:effectLst>
                  <a:outerShdw blurRad="38100" dist="38100" dir="2700000" algn="tl">
                    <a:srgbClr val="000000">
                      <a:alpha val="43137"/>
                    </a:srgbClr>
                  </a:outerShdw>
                </a:effectLst>
              </a:rPr>
              <a:t>hard</a:t>
            </a:r>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for</a:t>
            </a:r>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humans</a:t>
            </a:r>
            <a:r>
              <a:rPr lang="hu-HU" sz="2800" b="1" dirty="0" smtClean="0">
                <a:solidFill>
                  <a:srgbClr val="C00000"/>
                </a:solidFill>
                <a:effectLst>
                  <a:outerShdw blurRad="38100" dist="38100" dir="2700000" algn="tl">
                    <a:srgbClr val="000000">
                      <a:alpha val="43137"/>
                    </a:srgbClr>
                  </a:outerShdw>
                </a:effectLst>
              </a:rPr>
              <a:t>?</a:t>
            </a:r>
          </a:p>
          <a:p>
            <a:pPr lvl="1"/>
            <a:r>
              <a:rPr lang="hu-HU" sz="2800" dirty="0" smtClean="0"/>
              <a:t> Input is visual input </a:t>
            </a:r>
            <a:r>
              <a:rPr lang="hu-HU" sz="2800" dirty="0" err="1" smtClean="0"/>
              <a:t>but</a:t>
            </a:r>
            <a:r>
              <a:rPr lang="hu-HU" sz="2800" dirty="0" smtClean="0"/>
              <a:t> </a:t>
            </a:r>
          </a:p>
          <a:p>
            <a:pPr lvl="1"/>
            <a:r>
              <a:rPr lang="hu-HU" sz="2800" dirty="0" smtClean="0"/>
              <a:t> </a:t>
            </a:r>
            <a:r>
              <a:rPr lang="hu-HU" sz="2800" dirty="0" err="1" smtClean="0"/>
              <a:t>the</a:t>
            </a:r>
            <a:r>
              <a:rPr lang="hu-HU" sz="2800" dirty="0" smtClean="0"/>
              <a:t> </a:t>
            </a:r>
            <a:r>
              <a:rPr lang="hu-HU" sz="2800" dirty="0" err="1" smtClean="0"/>
              <a:t>observed</a:t>
            </a:r>
            <a:r>
              <a:rPr lang="hu-HU" sz="2800" dirty="0" smtClean="0"/>
              <a:t> </a:t>
            </a:r>
            <a:r>
              <a:rPr lang="hu-HU" sz="2800" dirty="0" err="1" smtClean="0"/>
              <a:t>motion</a:t>
            </a:r>
            <a:r>
              <a:rPr lang="hu-HU" sz="2800" dirty="0" smtClean="0"/>
              <a:t> is </a:t>
            </a:r>
            <a:r>
              <a:rPr lang="hu-HU" sz="2800" dirty="0" err="1" smtClean="0"/>
              <a:t>to</a:t>
            </a:r>
            <a:r>
              <a:rPr lang="hu-HU" sz="2800" dirty="0" smtClean="0"/>
              <a:t> be </a:t>
            </a:r>
            <a:r>
              <a:rPr lang="hu-HU" sz="2800" dirty="0" err="1" smtClean="0"/>
              <a:t>mapped</a:t>
            </a:r>
            <a:r>
              <a:rPr lang="hu-HU" sz="2800" dirty="0" smtClean="0"/>
              <a:t> </a:t>
            </a:r>
            <a:r>
              <a:rPr lang="hu-HU" sz="2800" dirty="0" err="1" smtClean="0"/>
              <a:t>to</a:t>
            </a:r>
            <a:r>
              <a:rPr lang="hu-HU" sz="2800" dirty="0" smtClean="0"/>
              <a:t> </a:t>
            </a:r>
            <a:r>
              <a:rPr lang="hu-HU" sz="2800" dirty="0" err="1" smtClean="0"/>
              <a:t>the</a:t>
            </a:r>
            <a:r>
              <a:rPr lang="hu-HU" sz="2800" dirty="0" smtClean="0"/>
              <a:t> motor </a:t>
            </a:r>
            <a:r>
              <a:rPr lang="hu-HU" sz="2800" dirty="0" err="1" smtClean="0"/>
              <a:t>system</a:t>
            </a:r>
            <a:r>
              <a:rPr lang="hu-HU" sz="2800" dirty="0" smtClean="0"/>
              <a:t> in </a:t>
            </a:r>
            <a:r>
              <a:rPr lang="hu-HU" sz="2800" dirty="0" err="1" smtClean="0"/>
              <a:t>order</a:t>
            </a:r>
            <a:r>
              <a:rPr lang="hu-HU" sz="2800" dirty="0" smtClean="0"/>
              <a:t> </a:t>
            </a:r>
            <a:r>
              <a:rPr lang="hu-HU" sz="2800" dirty="0" err="1" smtClean="0"/>
              <a:t>to</a:t>
            </a:r>
            <a:r>
              <a:rPr lang="hu-HU" sz="2800" dirty="0" smtClean="0"/>
              <a:t> </a:t>
            </a:r>
            <a:r>
              <a:rPr lang="hu-HU" sz="2800" dirty="0" err="1" smtClean="0"/>
              <a:t>execute</a:t>
            </a:r>
            <a:r>
              <a:rPr lang="hu-HU" sz="2800" dirty="0" smtClean="0"/>
              <a:t> a </a:t>
            </a:r>
            <a:r>
              <a:rPr lang="hu-HU" sz="2800" dirty="0" err="1" smtClean="0"/>
              <a:t>similar</a:t>
            </a:r>
            <a:r>
              <a:rPr lang="hu-HU" sz="2800" dirty="0" smtClean="0"/>
              <a:t> </a:t>
            </a:r>
            <a:r>
              <a:rPr lang="hu-HU" sz="2800" dirty="0" err="1" smtClean="0"/>
              <a:t>episode</a:t>
            </a:r>
            <a:r>
              <a:rPr lang="hu-HU" sz="2800" dirty="0" smtClean="0"/>
              <a:t> </a:t>
            </a:r>
            <a:r>
              <a:rPr lang="hu-HU" sz="2800" dirty="0" err="1" smtClean="0"/>
              <a:t>with</a:t>
            </a:r>
            <a:r>
              <a:rPr lang="hu-HU" sz="2800" dirty="0" smtClean="0"/>
              <a:t> </a:t>
            </a:r>
            <a:r>
              <a:rPr lang="hu-HU" sz="2800" dirty="0" err="1" smtClean="0"/>
              <a:t>the</a:t>
            </a:r>
            <a:r>
              <a:rPr lang="hu-HU" sz="2800" dirty="0" smtClean="0"/>
              <a:t> </a:t>
            </a:r>
            <a:r>
              <a:rPr lang="hu-HU" sz="2800" dirty="0" err="1" smtClean="0"/>
              <a:t>own</a:t>
            </a:r>
            <a:r>
              <a:rPr lang="hu-HU" sz="2800" dirty="0" smtClean="0"/>
              <a:t> body…</a:t>
            </a:r>
          </a:p>
          <a:p>
            <a:endParaRPr lang="hu-HU" sz="2800" dirty="0"/>
          </a:p>
          <a:p>
            <a:endParaRPr lang="hu-HU" sz="2800" dirty="0"/>
          </a:p>
        </p:txBody>
      </p:sp>
    </p:spTree>
    <p:extLst>
      <p:ext uri="{BB962C8B-B14F-4D97-AF65-F5344CB8AC3E}">
        <p14:creationId xmlns:p14="http://schemas.microsoft.com/office/powerpoint/2010/main" val="21228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sp>
        <p:nvSpPr>
          <p:cNvPr id="5" name="Tartalom helye 4"/>
          <p:cNvSpPr>
            <a:spLocks noGrp="1"/>
          </p:cNvSpPr>
          <p:nvPr>
            <p:ph idx="1"/>
          </p:nvPr>
        </p:nvSpPr>
        <p:spPr/>
        <p:txBody>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r>
              <a:rPr lang="hu-HU" sz="2800" dirty="0" smtClean="0"/>
              <a:t>Imitation of </a:t>
            </a:r>
            <a:r>
              <a:rPr lang="hu-HU" sz="2800" dirty="0" err="1" smtClean="0"/>
              <a:t>sounds</a:t>
            </a:r>
            <a:r>
              <a:rPr lang="hu-HU" sz="2800" dirty="0" smtClean="0"/>
              <a:t> – </a:t>
            </a:r>
            <a:r>
              <a:rPr lang="hu-HU" sz="2800" dirty="0" err="1" smtClean="0"/>
              <a:t>echolalia</a:t>
            </a:r>
            <a:r>
              <a:rPr lang="hu-HU" sz="2800" dirty="0" smtClean="0"/>
              <a:t>  </a:t>
            </a:r>
          </a:p>
          <a:p>
            <a:endParaRPr lang="hu-HU" sz="2800" dirty="0"/>
          </a:p>
          <a:p>
            <a:endParaRPr lang="hu-HU" sz="2800" dirty="0"/>
          </a:p>
        </p:txBody>
      </p:sp>
    </p:spTree>
    <p:extLst>
      <p:ext uri="{BB962C8B-B14F-4D97-AF65-F5344CB8AC3E}">
        <p14:creationId xmlns:p14="http://schemas.microsoft.com/office/powerpoint/2010/main" val="24832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a:t>Discretization</a:t>
            </a:r>
            <a:r>
              <a:rPr lang="hu-HU" sz="3000" b="1" dirty="0"/>
              <a:t> and </a:t>
            </a:r>
            <a:r>
              <a:rPr lang="hu-HU" sz="3000" b="1" dirty="0" err="1"/>
              <a:t>Metric</a:t>
            </a:r>
            <a:endParaRPr lang="hu-HU" sz="2400" dirty="0"/>
          </a:p>
        </p:txBody>
      </p:sp>
    </p:spTree>
    <p:extLst>
      <p:ext uri="{BB962C8B-B14F-4D97-AF65-F5344CB8AC3E}">
        <p14:creationId xmlns:p14="http://schemas.microsoft.com/office/powerpoint/2010/main" val="3043088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zövegdoboz 11">
            <a:extLst>
              <a:ext uri="{FF2B5EF4-FFF2-40B4-BE49-F238E27FC236}">
                <a16:creationId xmlns:a16="http://schemas.microsoft.com/office/drawing/2014/main" id="{B71157C6-C5D9-499F-B601-01B43AF47A88}"/>
              </a:ext>
            </a:extLst>
          </p:cNvPr>
          <p:cNvSpPr txBox="1"/>
          <p:nvPr/>
        </p:nvSpPr>
        <p:spPr>
          <a:xfrm>
            <a:off x="1462784" y="3480550"/>
            <a:ext cx="1738488" cy="646331"/>
          </a:xfrm>
          <a:prstGeom prst="rect">
            <a:avLst/>
          </a:prstGeom>
          <a:solidFill>
            <a:srgbClr val="FFFF00"/>
          </a:solidFill>
        </p:spPr>
        <p:txBody>
          <a:bodyPr wrap="square" lIns="20250" rIns="20250" rtlCol="0">
            <a:spAutoFit/>
          </a:bodyPr>
          <a:lstStyle/>
          <a:p>
            <a:pPr algn="ctr"/>
            <a:r>
              <a:rPr lang="hu-HU" b="1" dirty="0">
                <a:solidFill>
                  <a:srgbClr val="C00000"/>
                </a:solidFill>
              </a:rPr>
              <a:t>Deep </a:t>
            </a:r>
            <a:r>
              <a:rPr lang="hu-HU" b="1" dirty="0" err="1">
                <a:solidFill>
                  <a:srgbClr val="C00000"/>
                </a:solidFill>
              </a:rPr>
              <a:t>network</a:t>
            </a:r>
            <a:endParaRPr lang="hu-HU" b="1" dirty="0">
              <a:solidFill>
                <a:srgbClr val="C00000"/>
              </a:solidFill>
            </a:endParaRPr>
          </a:p>
          <a:p>
            <a:pPr algn="ctr"/>
            <a:r>
              <a:rPr lang="hu-HU" b="1" dirty="0">
                <a:solidFill>
                  <a:srgbClr val="C00000"/>
                </a:solidFill>
              </a:rPr>
              <a:t> </a:t>
            </a:r>
            <a:r>
              <a:rPr lang="hu-HU" b="1" dirty="0" err="1">
                <a:solidFill>
                  <a:srgbClr val="C00000"/>
                </a:solidFill>
              </a:rPr>
              <a:t>abilities</a:t>
            </a:r>
            <a:endParaRPr lang="en-US" b="1" dirty="0">
              <a:solidFill>
                <a:srgbClr val="C00000"/>
              </a:solidFill>
            </a:endParaRPr>
          </a:p>
        </p:txBody>
      </p:sp>
      <p:pic>
        <p:nvPicPr>
          <p:cNvPr id="11" name="Picture 2" descr="Image result for deepmind logo">
            <a:extLst>
              <a:ext uri="{FF2B5EF4-FFF2-40B4-BE49-F238E27FC236}">
                <a16:creationId xmlns:a16="http://schemas.microsoft.com/office/drawing/2014/main" id="{F7ECEE96-FAB3-4301-8EC8-3889414E2E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649" y="4235276"/>
            <a:ext cx="1383947" cy="331665"/>
          </a:xfrm>
          <a:prstGeom prst="rect">
            <a:avLst/>
          </a:prstGeom>
          <a:noFill/>
          <a:extLst>
            <a:ext uri="{909E8E84-426E-40DD-AFC4-6F175D3DCCD1}">
              <a14:hiddenFill xmlns:a14="http://schemas.microsoft.com/office/drawing/2010/main">
                <a:solidFill>
                  <a:srgbClr val="FFFFFF"/>
                </a:solidFill>
              </a14:hiddenFill>
            </a:ext>
          </a:extLst>
        </p:spPr>
      </p:pic>
      <p:sp>
        <p:nvSpPr>
          <p:cNvPr id="6" name="Szövegdoboz 5">
            <a:extLst>
              <a:ext uri="{FF2B5EF4-FFF2-40B4-BE49-F238E27FC236}">
                <a16:creationId xmlns:a16="http://schemas.microsoft.com/office/drawing/2014/main" id="{2313439B-F6C6-48E5-9AE1-2780F9A3CC34}"/>
              </a:ext>
            </a:extLst>
          </p:cNvPr>
          <p:cNvSpPr txBox="1"/>
          <p:nvPr/>
        </p:nvSpPr>
        <p:spPr>
          <a:xfrm>
            <a:off x="21699" y="5091243"/>
            <a:ext cx="3062377" cy="830997"/>
          </a:xfrm>
          <a:prstGeom prst="rect">
            <a:avLst/>
          </a:prstGeom>
          <a:solidFill>
            <a:schemeClr val="bg1"/>
          </a:solidFill>
        </p:spPr>
        <p:txBody>
          <a:bodyPr wrap="none" rtlCol="0">
            <a:spAutoFit/>
          </a:bodyPr>
          <a:lstStyle/>
          <a:p>
            <a:r>
              <a:rPr lang="hu-HU" sz="1200" dirty="0" err="1"/>
              <a:t>Superhuman</a:t>
            </a:r>
            <a:r>
              <a:rPr lang="hu-HU" sz="1200" dirty="0"/>
              <a:t> performance </a:t>
            </a:r>
          </a:p>
          <a:p>
            <a:pPr marL="214313" indent="-214313">
              <a:buFont typeface="Wingdings" panose="05000000000000000000" pitchFamily="2" charset="2"/>
              <a:buChar char="Ø"/>
            </a:pPr>
            <a:r>
              <a:rPr lang="hu-HU" sz="1200" dirty="0"/>
              <a:t>in sensing – </a:t>
            </a:r>
            <a:r>
              <a:rPr lang="hu-HU" sz="1200" dirty="0" err="1"/>
              <a:t>see</a:t>
            </a:r>
            <a:r>
              <a:rPr lang="hu-HU" sz="1200" dirty="0"/>
              <a:t> </a:t>
            </a:r>
            <a:r>
              <a:rPr lang="hu-HU" sz="1200" dirty="0" err="1"/>
              <a:t>the</a:t>
            </a:r>
            <a:r>
              <a:rPr lang="hu-HU" sz="1200" dirty="0"/>
              <a:t> </a:t>
            </a:r>
            <a:r>
              <a:rPr lang="hu-HU" sz="1200" dirty="0" err="1"/>
              <a:t>example</a:t>
            </a:r>
            <a:r>
              <a:rPr lang="hu-HU" sz="1200" dirty="0"/>
              <a:t> </a:t>
            </a:r>
            <a:r>
              <a:rPr lang="hu-HU" sz="1200" dirty="0" err="1"/>
              <a:t>above</a:t>
            </a:r>
            <a:endParaRPr lang="hu-HU" sz="1200" dirty="0"/>
          </a:p>
          <a:p>
            <a:r>
              <a:rPr lang="hu-HU" sz="1200" dirty="0"/>
              <a:t>– and </a:t>
            </a:r>
          </a:p>
          <a:p>
            <a:pPr marL="214313" indent="-214313">
              <a:buFont typeface="Wingdings" panose="05000000000000000000" pitchFamily="2" charset="2"/>
              <a:buChar char="Ø"/>
            </a:pPr>
            <a:r>
              <a:rPr lang="hu-HU" sz="1200" dirty="0"/>
              <a:t>in </a:t>
            </a:r>
            <a:r>
              <a:rPr lang="hu-HU" sz="1200" dirty="0" err="1"/>
              <a:t>table</a:t>
            </a:r>
            <a:r>
              <a:rPr lang="hu-HU" sz="1200" dirty="0"/>
              <a:t> </a:t>
            </a:r>
            <a:r>
              <a:rPr lang="hu-HU" sz="1200" dirty="0" err="1"/>
              <a:t>games</a:t>
            </a:r>
            <a:r>
              <a:rPr lang="hu-HU" sz="1200" dirty="0"/>
              <a:t> (</a:t>
            </a:r>
            <a:r>
              <a:rPr lang="hu-HU" sz="1200" dirty="0" err="1"/>
              <a:t>not</a:t>
            </a:r>
            <a:r>
              <a:rPr lang="hu-HU" sz="1200" dirty="0"/>
              <a:t> </a:t>
            </a:r>
            <a:r>
              <a:rPr lang="hu-HU" sz="1200" dirty="0" err="1"/>
              <a:t>shown</a:t>
            </a:r>
            <a:r>
              <a:rPr lang="hu-HU" sz="1200" dirty="0"/>
              <a:t>)</a:t>
            </a:r>
          </a:p>
        </p:txBody>
      </p:sp>
      <p:pic>
        <p:nvPicPr>
          <p:cNvPr id="13" name="Kép 3">
            <a:extLst>
              <a:ext uri="{FF2B5EF4-FFF2-40B4-BE49-F238E27FC236}">
                <a16:creationId xmlns:a16="http://schemas.microsoft.com/office/drawing/2014/main" id="{7BD185F1-AC47-4CB7-BCA8-A5441AFAEF4A}"/>
              </a:ext>
            </a:extLst>
          </p:cNvPr>
          <p:cNvPicPr>
            <a:picLocks noChangeAspect="1"/>
          </p:cNvPicPr>
          <p:nvPr/>
        </p:nvPicPr>
        <p:blipFill>
          <a:blip r:embed="rId4"/>
          <a:stretch>
            <a:fillRect/>
          </a:stretch>
        </p:blipFill>
        <p:spPr>
          <a:xfrm>
            <a:off x="3470364" y="667091"/>
            <a:ext cx="5600110" cy="5887167"/>
          </a:xfrm>
          <a:prstGeom prst="rect">
            <a:avLst/>
          </a:prstGeom>
        </p:spPr>
      </p:pic>
      <p:sp>
        <p:nvSpPr>
          <p:cNvPr id="14" name="Téglalap 8">
            <a:extLst>
              <a:ext uri="{FF2B5EF4-FFF2-40B4-BE49-F238E27FC236}">
                <a16:creationId xmlns:a16="http://schemas.microsoft.com/office/drawing/2014/main" id="{7FA75796-BEDA-45FB-B4A6-1861199EE99A}"/>
              </a:ext>
            </a:extLst>
          </p:cNvPr>
          <p:cNvSpPr/>
          <p:nvPr/>
        </p:nvSpPr>
        <p:spPr>
          <a:xfrm>
            <a:off x="5324180" y="525475"/>
            <a:ext cx="1804635"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What</a:t>
            </a:r>
            <a:r>
              <a:rPr lang="hu-HU" sz="4050" b="1" dirty="0"/>
              <a:t> is </a:t>
            </a:r>
            <a:r>
              <a:rPr lang="hu-HU" sz="4050" b="1" dirty="0" err="1"/>
              <a:t>the</a:t>
            </a:r>
            <a:r>
              <a:rPr lang="hu-HU" sz="4050" b="1" dirty="0"/>
              <a:t> DNN </a:t>
            </a:r>
            <a:r>
              <a:rPr lang="hu-HU" sz="4050" b="1" dirty="0" err="1"/>
              <a:t>to</a:t>
            </a:r>
            <a:r>
              <a:rPr lang="hu-HU" sz="4050" b="1" dirty="0"/>
              <a:t> </a:t>
            </a:r>
            <a:r>
              <a:rPr lang="hu-HU" sz="4050" b="1" dirty="0" err="1"/>
              <a:t>say</a:t>
            </a:r>
            <a:r>
              <a:rPr lang="hu-HU" sz="4050" b="1" dirty="0"/>
              <a:t>?</a:t>
            </a:r>
            <a:endParaRPr lang="en-US" sz="4050" b="1" dirty="0"/>
          </a:p>
        </p:txBody>
      </p:sp>
      <p:sp>
        <p:nvSpPr>
          <p:cNvPr id="15" name="Téglalap 9">
            <a:extLst>
              <a:ext uri="{FF2B5EF4-FFF2-40B4-BE49-F238E27FC236}">
                <a16:creationId xmlns:a16="http://schemas.microsoft.com/office/drawing/2014/main" id="{532E0DB6-0C2F-4DE5-B097-B88304564DC0}"/>
              </a:ext>
            </a:extLst>
          </p:cNvPr>
          <p:cNvSpPr/>
          <p:nvPr/>
        </p:nvSpPr>
        <p:spPr>
          <a:xfrm>
            <a:off x="5314042" y="525474"/>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b="1" dirty="0"/>
          </a:p>
        </p:txBody>
      </p:sp>
      <p:sp>
        <p:nvSpPr>
          <p:cNvPr id="16" name="Téglalap 4">
            <a:extLst>
              <a:ext uri="{FF2B5EF4-FFF2-40B4-BE49-F238E27FC236}">
                <a16:creationId xmlns:a16="http://schemas.microsoft.com/office/drawing/2014/main" id="{DCA988C1-5CC7-4720-9807-1737CE13FCD0}"/>
              </a:ext>
            </a:extLst>
          </p:cNvPr>
          <p:cNvSpPr/>
          <p:nvPr/>
        </p:nvSpPr>
        <p:spPr>
          <a:xfrm>
            <a:off x="3388413" y="518211"/>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What</a:t>
            </a:r>
            <a:r>
              <a:rPr lang="hu-HU" sz="4050" b="1" dirty="0"/>
              <a:t> </a:t>
            </a:r>
            <a:r>
              <a:rPr lang="hu-HU" sz="4050" b="1" dirty="0" err="1"/>
              <a:t>are</a:t>
            </a:r>
            <a:r>
              <a:rPr lang="hu-HU" sz="4050" b="1" dirty="0"/>
              <a:t> </a:t>
            </a:r>
            <a:r>
              <a:rPr lang="hu-HU" sz="4050" b="1" dirty="0" err="1"/>
              <a:t>these</a:t>
            </a:r>
            <a:r>
              <a:rPr lang="hu-HU" sz="4050" b="1" dirty="0"/>
              <a:t>?</a:t>
            </a:r>
            <a:endParaRPr lang="en-US" sz="4050" b="1" dirty="0"/>
          </a:p>
        </p:txBody>
      </p:sp>
      <p:sp>
        <p:nvSpPr>
          <p:cNvPr id="17" name="Téglalap 6">
            <a:extLst>
              <a:ext uri="{FF2B5EF4-FFF2-40B4-BE49-F238E27FC236}">
                <a16:creationId xmlns:a16="http://schemas.microsoft.com/office/drawing/2014/main" id="{A115CDD8-933F-4ADD-8E1E-5BC6C4E3A261}"/>
              </a:ext>
            </a:extLst>
          </p:cNvPr>
          <p:cNvSpPr/>
          <p:nvPr/>
        </p:nvSpPr>
        <p:spPr>
          <a:xfrm>
            <a:off x="7135197" y="525474"/>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Are</a:t>
            </a:r>
            <a:r>
              <a:rPr lang="hu-HU" sz="4050" b="1" dirty="0"/>
              <a:t> </a:t>
            </a:r>
            <a:r>
              <a:rPr lang="hu-HU" sz="4050" b="1" dirty="0" err="1"/>
              <a:t>these</a:t>
            </a:r>
            <a:r>
              <a:rPr lang="hu-HU" sz="4050" b="1" dirty="0"/>
              <a:t> </a:t>
            </a:r>
            <a:r>
              <a:rPr lang="hu-HU" sz="4050" b="1" dirty="0" err="1"/>
              <a:t>the</a:t>
            </a:r>
            <a:r>
              <a:rPr lang="hu-HU" sz="4050" b="1" dirty="0"/>
              <a:t> </a:t>
            </a:r>
            <a:r>
              <a:rPr lang="hu-HU" sz="4050" b="1" dirty="0" err="1"/>
              <a:t>ones</a:t>
            </a:r>
            <a:r>
              <a:rPr lang="hu-HU" sz="4050" b="1" dirty="0"/>
              <a:t>?</a:t>
            </a:r>
            <a:endParaRPr lang="en-US" sz="4050" b="1" dirty="0"/>
          </a:p>
        </p:txBody>
      </p:sp>
      <p:sp>
        <p:nvSpPr>
          <p:cNvPr id="18" name="Téglalap 7">
            <a:extLst>
              <a:ext uri="{FF2B5EF4-FFF2-40B4-BE49-F238E27FC236}">
                <a16:creationId xmlns:a16="http://schemas.microsoft.com/office/drawing/2014/main" id="{04165550-3F15-42F2-88C4-87A6248A7956}"/>
              </a:ext>
            </a:extLst>
          </p:cNvPr>
          <p:cNvSpPr/>
          <p:nvPr/>
        </p:nvSpPr>
        <p:spPr>
          <a:xfrm>
            <a:off x="7141089" y="525473"/>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b="1" dirty="0"/>
          </a:p>
        </p:txBody>
      </p:sp>
      <p:sp>
        <p:nvSpPr>
          <p:cNvPr id="19" name="Title 1">
            <a:extLst>
              <a:ext uri="{FF2B5EF4-FFF2-40B4-BE49-F238E27FC236}">
                <a16:creationId xmlns:a16="http://schemas.microsoft.com/office/drawing/2014/main" id="{05697F5A-A015-4196-9013-51D0916C28C4}"/>
              </a:ext>
            </a:extLst>
          </p:cNvPr>
          <p:cNvSpPr txBox="1">
            <a:spLocks/>
          </p:cNvSpPr>
          <p:nvPr/>
        </p:nvSpPr>
        <p:spPr>
          <a:xfrm>
            <a:off x="362744" y="900803"/>
            <a:ext cx="5983356" cy="857250"/>
          </a:xfrm>
          <a:prstGeom prst="rect">
            <a:avLst/>
          </a:prstGeom>
          <a:effectLst/>
        </p:spPr>
        <p:txBody>
          <a:bodyPr vert="horz" lIns="91440" tIns="45720" rIns="91440" bIns="45720" rtlCol="0" anchor="ctr">
            <a:normAutofit fontScale="97500" lnSpcReduction="100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a:t>AI is </a:t>
            </a:r>
            <a:br>
              <a:rPr lang="hu-HU" sz="2700" dirty="0"/>
            </a:br>
            <a:r>
              <a:rPr lang="hu-HU" sz="2700" dirty="0"/>
              <a:t>„</a:t>
            </a:r>
            <a:r>
              <a:rPr lang="hu-HU" sz="2700" dirty="0" err="1"/>
              <a:t>Superhuman</a:t>
            </a:r>
            <a:r>
              <a:rPr lang="hu-HU" sz="2700" dirty="0"/>
              <a:t>”</a:t>
            </a:r>
          </a:p>
        </p:txBody>
      </p:sp>
    </p:spTree>
    <p:extLst>
      <p:ext uri="{BB962C8B-B14F-4D97-AF65-F5344CB8AC3E}">
        <p14:creationId xmlns:p14="http://schemas.microsoft.com/office/powerpoint/2010/main" val="193926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AE4A7C7E-1F62-4BCB-8E9A-748B3EA6116E}"/>
              </a:ext>
            </a:extLst>
          </p:cNvPr>
          <p:cNvSpPr txBox="1">
            <a:spLocks noChangeArrowheads="1"/>
          </p:cNvSpPr>
          <p:nvPr/>
        </p:nvSpPr>
        <p:spPr bwMode="auto">
          <a:xfrm>
            <a:off x="339772" y="397044"/>
            <a:ext cx="7904635" cy="311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r>
              <a:rPr lang="hu-HU" altLang="hu-HU" dirty="0" err="1">
                <a:solidFill>
                  <a:schemeClr val="tx2"/>
                </a:solidFill>
                <a:latin typeface="Arial" panose="020B0604020202020204" pitchFamily="34" charset="0"/>
              </a:rPr>
              <a:t>Mammalian</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e.g</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rat</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monkey</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etc</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brain</a:t>
            </a:r>
            <a:r>
              <a:rPr lang="hu-HU" altLang="hu-HU" dirty="0" err="1" smtClean="0">
                <a:solidFill>
                  <a:schemeClr val="tx2"/>
                </a:solidFill>
                <a:latin typeface="Arial" panose="020B0604020202020204" pitchFamily="34" charset="0"/>
              </a:rPr>
              <a:t>’knows</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the</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trick</a:t>
            </a:r>
            <a:r>
              <a:rPr lang="en-GB" altLang="hu-HU" dirty="0">
                <a:solidFill>
                  <a:schemeClr val="tx2"/>
                </a:solidFill>
                <a:latin typeface="Arial" panose="020B0604020202020204" pitchFamily="34" charset="0"/>
              </a:rPr>
              <a:t> </a:t>
            </a:r>
          </a:p>
        </p:txBody>
      </p:sp>
      <p:pic>
        <p:nvPicPr>
          <p:cNvPr id="3074" name="Picture 2">
            <a:extLst>
              <a:ext uri="{FF2B5EF4-FFF2-40B4-BE49-F238E27FC236}">
                <a16:creationId xmlns:a16="http://schemas.microsoft.com/office/drawing/2014/main" id="{3342DA4A-DDF2-4EC5-8405-5B68C232C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91" y="1696393"/>
            <a:ext cx="6521819" cy="3550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Text Box 3">
            <a:extLst>
              <a:ext uri="{FF2B5EF4-FFF2-40B4-BE49-F238E27FC236}">
                <a16:creationId xmlns:a16="http://schemas.microsoft.com/office/drawing/2014/main" id="{D72DB785-FD00-4767-BFEA-383D34A09B0F}"/>
              </a:ext>
            </a:extLst>
          </p:cNvPr>
          <p:cNvSpPr txBox="1">
            <a:spLocks noChangeArrowheads="1"/>
          </p:cNvSpPr>
          <p:nvPr/>
        </p:nvSpPr>
        <p:spPr bwMode="auto">
          <a:xfrm>
            <a:off x="305526" y="1162154"/>
            <a:ext cx="5778642" cy="553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hu-HU" sz="1200" dirty="0">
                <a:solidFill>
                  <a:schemeClr val="accent1">
                    <a:lumMod val="50000"/>
                  </a:schemeClr>
                </a:solidFill>
                <a:latin typeface="Arial" panose="020B0604020202020204" pitchFamily="34" charset="0"/>
              </a:rPr>
              <a:t>May-Britt Moser et al. Cold Spring </a:t>
            </a:r>
            <a:r>
              <a:rPr lang="en-GB" altLang="hu-HU" sz="1200" dirty="0" err="1">
                <a:solidFill>
                  <a:schemeClr val="accent1">
                    <a:lumMod val="50000"/>
                  </a:schemeClr>
                </a:solidFill>
                <a:latin typeface="Arial" panose="020B0604020202020204" pitchFamily="34" charset="0"/>
              </a:rPr>
              <a:t>Harb</a:t>
            </a:r>
            <a:r>
              <a:rPr lang="en-GB" altLang="hu-HU" sz="1200" dirty="0">
                <a:solidFill>
                  <a:schemeClr val="accent1">
                    <a:lumMod val="50000"/>
                  </a:schemeClr>
                </a:solidFill>
                <a:latin typeface="Arial" panose="020B0604020202020204" pitchFamily="34" charset="0"/>
              </a:rPr>
              <a:t> </a:t>
            </a:r>
            <a:r>
              <a:rPr lang="en-GB" altLang="hu-HU" sz="1200" dirty="0" err="1">
                <a:solidFill>
                  <a:schemeClr val="accent1">
                    <a:lumMod val="50000"/>
                  </a:schemeClr>
                </a:solidFill>
                <a:latin typeface="Arial" panose="020B0604020202020204" pitchFamily="34" charset="0"/>
              </a:rPr>
              <a:t>Perspect</a:t>
            </a:r>
            <a:r>
              <a:rPr lang="en-GB" altLang="hu-HU" sz="1200" dirty="0">
                <a:solidFill>
                  <a:schemeClr val="accent1">
                    <a:lumMod val="50000"/>
                  </a:schemeClr>
                </a:solidFill>
                <a:latin typeface="Arial" panose="020B0604020202020204" pitchFamily="34" charset="0"/>
              </a:rPr>
              <a:t> </a:t>
            </a:r>
            <a:r>
              <a:rPr lang="en-GB" altLang="hu-HU" sz="1200" dirty="0" err="1">
                <a:solidFill>
                  <a:schemeClr val="accent1">
                    <a:lumMod val="50000"/>
                  </a:schemeClr>
                </a:solidFill>
                <a:latin typeface="Arial" panose="020B0604020202020204" pitchFamily="34" charset="0"/>
              </a:rPr>
              <a:t>Biol</a:t>
            </a:r>
            <a:r>
              <a:rPr lang="en-GB" altLang="hu-HU" sz="1200" dirty="0">
                <a:solidFill>
                  <a:schemeClr val="accent1">
                    <a:lumMod val="50000"/>
                  </a:schemeClr>
                </a:solidFill>
                <a:latin typeface="Arial" panose="020B0604020202020204" pitchFamily="34" charset="0"/>
              </a:rPr>
              <a:t> 2015;7:a021808</a:t>
            </a:r>
            <a:r>
              <a:rPr lang="hu-HU" altLang="hu-HU" sz="1200" dirty="0">
                <a:solidFill>
                  <a:schemeClr val="accent1">
                    <a:lumMod val="50000"/>
                  </a:schemeClr>
                </a:solidFill>
                <a:latin typeface="Arial" panose="020B0604020202020204" pitchFamily="34" charset="0"/>
              </a:rPr>
              <a:t>  </a:t>
            </a:r>
          </a:p>
          <a:p>
            <a:r>
              <a:rPr lang="hu-HU" altLang="hu-HU" sz="1200" dirty="0">
                <a:solidFill>
                  <a:schemeClr val="accent1">
                    <a:lumMod val="50000"/>
                  </a:schemeClr>
                </a:solidFill>
                <a:latin typeface="Arial" panose="020B0604020202020204" pitchFamily="34" charset="0"/>
              </a:rPr>
              <a:t>Nobel </a:t>
            </a:r>
            <a:r>
              <a:rPr lang="hu-HU" altLang="hu-HU" sz="1200" dirty="0" err="1">
                <a:solidFill>
                  <a:schemeClr val="accent1">
                    <a:lumMod val="50000"/>
                  </a:schemeClr>
                </a:solidFill>
                <a:latin typeface="Arial" panose="020B0604020202020204" pitchFamily="34" charset="0"/>
              </a:rPr>
              <a:t>Laurates</a:t>
            </a:r>
            <a:r>
              <a:rPr lang="hu-HU" altLang="hu-HU" sz="1200" dirty="0">
                <a:solidFill>
                  <a:schemeClr val="accent1">
                    <a:lumMod val="50000"/>
                  </a:schemeClr>
                </a:solidFill>
                <a:latin typeface="Arial" panose="020B0604020202020204" pitchFamily="34" charset="0"/>
              </a:rPr>
              <a:t> (2014) </a:t>
            </a:r>
            <a:r>
              <a:rPr lang="hu-HU" altLang="hu-HU" sz="1200" dirty="0" err="1">
                <a:solidFill>
                  <a:schemeClr val="accent1">
                    <a:lumMod val="50000"/>
                  </a:schemeClr>
                </a:solidFill>
                <a:latin typeface="Arial" panose="020B0604020202020204" pitchFamily="34" charset="0"/>
              </a:rPr>
              <a:t>O’Keefe</a:t>
            </a:r>
            <a:r>
              <a:rPr lang="hu-HU" altLang="hu-HU" sz="1200" dirty="0">
                <a:solidFill>
                  <a:schemeClr val="accent1">
                    <a:lumMod val="50000"/>
                  </a:schemeClr>
                </a:solidFill>
                <a:latin typeface="Arial" panose="020B0604020202020204" pitchFamily="34" charset="0"/>
              </a:rPr>
              <a:t> + </a:t>
            </a:r>
            <a:r>
              <a:rPr lang="hu-HU" altLang="hu-HU" sz="1200" dirty="0" err="1">
                <a:solidFill>
                  <a:schemeClr val="accent1">
                    <a:lumMod val="50000"/>
                  </a:schemeClr>
                </a:solidFill>
                <a:latin typeface="Arial" panose="020B0604020202020204" pitchFamily="34" charset="0"/>
              </a:rPr>
              <a:t>Edvard</a:t>
            </a:r>
            <a:r>
              <a:rPr lang="hu-HU" altLang="hu-HU" sz="1200" dirty="0">
                <a:solidFill>
                  <a:schemeClr val="accent1">
                    <a:lumMod val="50000"/>
                  </a:schemeClr>
                </a:solidFill>
                <a:latin typeface="Arial" panose="020B0604020202020204" pitchFamily="34" charset="0"/>
              </a:rPr>
              <a:t> Moser + May-</a:t>
            </a:r>
            <a:r>
              <a:rPr lang="hu-HU" altLang="hu-HU" sz="1200" dirty="0" err="1">
                <a:solidFill>
                  <a:schemeClr val="accent1">
                    <a:lumMod val="50000"/>
                  </a:schemeClr>
                </a:solidFill>
                <a:latin typeface="Arial" panose="020B0604020202020204" pitchFamily="34" charset="0"/>
              </a:rPr>
              <a:t>Britt</a:t>
            </a:r>
            <a:r>
              <a:rPr lang="hu-HU" altLang="hu-HU" sz="1200" dirty="0">
                <a:solidFill>
                  <a:schemeClr val="accent1">
                    <a:lumMod val="50000"/>
                  </a:schemeClr>
                </a:solidFill>
                <a:latin typeface="Arial" panose="020B0604020202020204" pitchFamily="34" charset="0"/>
              </a:rPr>
              <a:t> Moser</a:t>
            </a:r>
            <a:endParaRPr lang="en-GB" altLang="hu-HU" sz="1200" dirty="0">
              <a:solidFill>
                <a:schemeClr val="accent1">
                  <a:lumMod val="50000"/>
                </a:schemeClr>
              </a:solidFill>
              <a:latin typeface="Arial" panose="020B0604020202020204" pitchFamily="34" charset="0"/>
            </a:endParaRPr>
          </a:p>
        </p:txBody>
      </p:sp>
      <p:sp>
        <p:nvSpPr>
          <p:cNvPr id="3076" name="Text Box 4">
            <a:extLst>
              <a:ext uri="{FF2B5EF4-FFF2-40B4-BE49-F238E27FC236}">
                <a16:creationId xmlns:a16="http://schemas.microsoft.com/office/drawing/2014/main" id="{ACA5C140-E3A0-4A87-ADA9-08A5115542BA}"/>
              </a:ext>
            </a:extLst>
          </p:cNvPr>
          <p:cNvSpPr txBox="1">
            <a:spLocks noChangeArrowheads="1"/>
          </p:cNvSpPr>
          <p:nvPr/>
        </p:nvSpPr>
        <p:spPr bwMode="auto">
          <a:xfrm>
            <a:off x="143509" y="5779001"/>
            <a:ext cx="3698309" cy="2603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hu-HU" sz="680">
                <a:latin typeface="Arial" panose="020B0604020202020204" pitchFamily="34" charset="0"/>
              </a:rPr>
              <a:t>©2015 by Cold Spring Harbor Laboratory Press</a:t>
            </a:r>
          </a:p>
        </p:txBody>
      </p:sp>
      <p:sp>
        <p:nvSpPr>
          <p:cNvPr id="2" name="Szövegdoboz 1">
            <a:extLst>
              <a:ext uri="{FF2B5EF4-FFF2-40B4-BE49-F238E27FC236}">
                <a16:creationId xmlns:a16="http://schemas.microsoft.com/office/drawing/2014/main" id="{E8DC70FE-5039-4212-BB6A-D8896CEAEED5}"/>
              </a:ext>
            </a:extLst>
          </p:cNvPr>
          <p:cNvSpPr txBox="1"/>
          <p:nvPr/>
        </p:nvSpPr>
        <p:spPr>
          <a:xfrm>
            <a:off x="121924" y="5277991"/>
            <a:ext cx="8878568" cy="577081"/>
          </a:xfrm>
          <a:prstGeom prst="rect">
            <a:avLst/>
          </a:prstGeom>
          <a:noFill/>
        </p:spPr>
        <p:txBody>
          <a:bodyPr wrap="square" rtlCol="0">
            <a:spAutoFit/>
          </a:bodyPr>
          <a:lstStyle/>
          <a:p>
            <a:r>
              <a:rPr lang="en-US" sz="525" dirty="0"/>
              <a:t>Remapping in place cells and grid cells. (Top left) John </a:t>
            </a:r>
            <a:r>
              <a:rPr lang="en-US" sz="525" dirty="0" err="1"/>
              <a:t>Kubie</a:t>
            </a:r>
            <a:r>
              <a:rPr lang="en-US" sz="525" dirty="0"/>
              <a:t> and Bob Muller in 1983. (Top right) Color-coded firing rate map for a hippocampal place cell from an early remapping experiment (purple, high rate; yellow, low rate). The cell fired at different locations in different versions of the recording cylinder, one with a black cue card and one with a white cue card. (Bottom left) Realignment of entorhinal grid cells under conditions that generate global remapping in the hippocampus. The rat was tested in boxes with square or circular surfaces. The left panel shows color-coded rate maps for three grid cells (t5c2, t6c1, and t6c3)</a:t>
            </a:r>
            <a:r>
              <a:rPr lang="hu-HU" sz="525" dirty="0"/>
              <a:t>. </a:t>
            </a:r>
            <a:r>
              <a:rPr lang="en-US" sz="525" dirty="0"/>
              <a:t>The right panel shows cross-correlation maps for pairs of rate maps (same grid cells as in the left panel; repeated trials in A or one trial in A and one trial in B). The cross-correlation maps are color-coded, with red corresponding to high correlation and blue to low (negative) correlation. Note that the center of the cross-correlation map is shifted in the same direction and at a similar distance from the origin in all three grid cells, suggesting that all grid cells in an ensemble respond coherently to changes in the environment very much unlike the remapping that is observed in the hippocampus. (Bottom right) Response to a change in the environment (darkness) in a simultaneously recorded pair of grid and place cells. (Top left photo courteously provided by John </a:t>
            </a:r>
            <a:r>
              <a:rPr lang="en-US" sz="525" dirty="0" err="1"/>
              <a:t>Kubie</a:t>
            </a:r>
            <a:r>
              <a:rPr lang="en-US" sz="525" dirty="0"/>
              <a:t>; top right image is modified from data in Bostock et al. 1991; bottom image from </a:t>
            </a:r>
            <a:r>
              <a:rPr lang="en-US" sz="525" dirty="0" err="1"/>
              <a:t>Fyhn</a:t>
            </a:r>
            <a:r>
              <a:rPr lang="en-US" sz="525" dirty="0"/>
              <a:t> et al. 2007; reprinted, with permission, from the authors and Nature Publishing Group © 2007.)‏</a:t>
            </a:r>
          </a:p>
          <a:p>
            <a:endParaRPr lang="hu-HU" sz="525" dirty="0"/>
          </a:p>
        </p:txBody>
      </p:sp>
      <p:sp>
        <p:nvSpPr>
          <p:cNvPr id="9" name="Téglalap 8">
            <a:extLst>
              <a:ext uri="{FF2B5EF4-FFF2-40B4-BE49-F238E27FC236}">
                <a16:creationId xmlns:a16="http://schemas.microsoft.com/office/drawing/2014/main" id="{FC257B65-C597-429F-9509-F6C09A81EA6D}"/>
              </a:ext>
            </a:extLst>
          </p:cNvPr>
          <p:cNvSpPr/>
          <p:nvPr/>
        </p:nvSpPr>
        <p:spPr>
          <a:xfrm>
            <a:off x="2002384" y="1598431"/>
            <a:ext cx="4264043" cy="1363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a:solidFill>
                  <a:schemeClr val="tx1"/>
                </a:solidFill>
              </a:rPr>
              <a:t>Place</a:t>
            </a:r>
            <a:endParaRPr lang="hu-HU" sz="3300" dirty="0">
              <a:solidFill>
                <a:schemeClr val="tx1"/>
              </a:solidFill>
            </a:endParaRPr>
          </a:p>
        </p:txBody>
      </p:sp>
      <p:sp>
        <p:nvSpPr>
          <p:cNvPr id="10" name="Téglalap 9">
            <a:extLst>
              <a:ext uri="{FF2B5EF4-FFF2-40B4-BE49-F238E27FC236}">
                <a16:creationId xmlns:a16="http://schemas.microsoft.com/office/drawing/2014/main" id="{5608A16C-BA55-438F-8BBC-36E8A45C4A7E}"/>
              </a:ext>
            </a:extLst>
          </p:cNvPr>
          <p:cNvSpPr/>
          <p:nvPr/>
        </p:nvSpPr>
        <p:spPr>
          <a:xfrm>
            <a:off x="121924" y="2859796"/>
            <a:ext cx="3207938" cy="2301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a:solidFill>
                  <a:schemeClr val="tx1"/>
                </a:solidFill>
              </a:rPr>
              <a:t>Metric</a:t>
            </a:r>
            <a:endParaRPr lang="hu-HU" sz="3300" dirty="0">
              <a:solidFill>
                <a:schemeClr val="tx1"/>
              </a:solidFill>
            </a:endParaRPr>
          </a:p>
        </p:txBody>
      </p:sp>
      <p:sp>
        <p:nvSpPr>
          <p:cNvPr id="11" name="Téglalap 10">
            <a:extLst>
              <a:ext uri="{FF2B5EF4-FFF2-40B4-BE49-F238E27FC236}">
                <a16:creationId xmlns:a16="http://schemas.microsoft.com/office/drawing/2014/main" id="{C5D689E3-4A01-4D1F-898A-62302934DDEC}"/>
              </a:ext>
            </a:extLst>
          </p:cNvPr>
          <p:cNvSpPr/>
          <p:nvPr/>
        </p:nvSpPr>
        <p:spPr>
          <a:xfrm>
            <a:off x="2727858" y="2816950"/>
            <a:ext cx="5010737" cy="237626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smtClean="0">
                <a:solidFill>
                  <a:schemeClr val="tx1"/>
                </a:solidFill>
              </a:rPr>
              <a:t>Adaptation</a:t>
            </a:r>
            <a:r>
              <a:rPr lang="hu-HU" sz="3300" dirty="0" smtClean="0">
                <a:solidFill>
                  <a:schemeClr val="tx1"/>
                </a:solidFill>
              </a:rPr>
              <a:t> (</a:t>
            </a:r>
            <a:r>
              <a:rPr lang="hu-HU" sz="3300" dirty="0" err="1" smtClean="0">
                <a:solidFill>
                  <a:schemeClr val="tx1"/>
                </a:solidFill>
              </a:rPr>
              <a:t>modifiable</a:t>
            </a:r>
            <a:r>
              <a:rPr lang="hu-HU" sz="3300" dirty="0" smtClean="0">
                <a:solidFill>
                  <a:schemeClr val="tx1"/>
                </a:solidFill>
              </a:rPr>
              <a:t>)</a:t>
            </a:r>
            <a:endParaRPr lang="hu-HU" sz="3300" dirty="0">
              <a:solidFill>
                <a:schemeClr val="tx1"/>
              </a:solidFill>
            </a:endParaRPr>
          </a:p>
        </p:txBody>
      </p:sp>
      <p:sp>
        <p:nvSpPr>
          <p:cNvPr id="12" name="Téglalap 11">
            <a:extLst>
              <a:ext uri="{FF2B5EF4-FFF2-40B4-BE49-F238E27FC236}">
                <a16:creationId xmlns:a16="http://schemas.microsoft.com/office/drawing/2014/main" id="{7E050CD9-96D1-40EF-8241-3389D8545CFA}"/>
              </a:ext>
            </a:extLst>
          </p:cNvPr>
          <p:cNvSpPr/>
          <p:nvPr/>
        </p:nvSpPr>
        <p:spPr>
          <a:xfrm>
            <a:off x="0" y="5247300"/>
            <a:ext cx="9144000" cy="75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3300" dirty="0">
              <a:solidFill>
                <a:schemeClr val="tx1"/>
              </a:solidFill>
            </a:endParaRPr>
          </a:p>
        </p:txBody>
      </p:sp>
      <p:sp>
        <p:nvSpPr>
          <p:cNvPr id="14" name="Téglalap 13">
            <a:extLst>
              <a:ext uri="{FF2B5EF4-FFF2-40B4-BE49-F238E27FC236}">
                <a16:creationId xmlns:a16="http://schemas.microsoft.com/office/drawing/2014/main" id="{6DA28457-070D-4225-87E8-C226D5F31D6A}"/>
              </a:ext>
            </a:extLst>
          </p:cNvPr>
          <p:cNvSpPr/>
          <p:nvPr/>
        </p:nvSpPr>
        <p:spPr>
          <a:xfrm>
            <a:off x="305523" y="1635040"/>
            <a:ext cx="1386154" cy="118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3" name="Picture 10" descr="https://upload.wikimedia.org/wikipedia/commons/7/7d/Barnes_maze.jpg">
            <a:extLst>
              <a:ext uri="{FF2B5EF4-FFF2-40B4-BE49-F238E27FC236}">
                <a16:creationId xmlns:a16="http://schemas.microsoft.com/office/drawing/2014/main" id="{1FA93C26-E356-4016-A696-709C57D13A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2158" y="966766"/>
            <a:ext cx="1778334" cy="1591535"/>
          </a:xfrm>
          <a:prstGeom prst="rect">
            <a:avLst/>
          </a:prstGeom>
          <a:noFill/>
          <a:extLst>
            <a:ext uri="{909E8E84-426E-40DD-AFC4-6F175D3DCCD1}">
              <a14:hiddenFill xmlns:a14="http://schemas.microsoft.com/office/drawing/2010/main">
                <a:solidFill>
                  <a:srgbClr val="FFFFFF"/>
                </a:solidFill>
              </a14:hiddenFill>
            </a:ext>
          </a:extLst>
        </p:spPr>
      </p:pic>
      <p:sp>
        <p:nvSpPr>
          <p:cNvPr id="15" name="Szövegdoboz 14">
            <a:extLst>
              <a:ext uri="{FF2B5EF4-FFF2-40B4-BE49-F238E27FC236}">
                <a16:creationId xmlns:a16="http://schemas.microsoft.com/office/drawing/2014/main" id="{BA637DF5-6C5F-42C3-9EB8-94995BE976F1}"/>
              </a:ext>
            </a:extLst>
          </p:cNvPr>
          <p:cNvSpPr txBox="1"/>
          <p:nvPr/>
        </p:nvSpPr>
        <p:spPr>
          <a:xfrm>
            <a:off x="5861755" y="2558301"/>
            <a:ext cx="3282245" cy="3554819"/>
          </a:xfrm>
          <a:prstGeom prst="rect">
            <a:avLst/>
          </a:prstGeom>
          <a:solidFill>
            <a:schemeClr val="bg1"/>
          </a:solidFill>
        </p:spPr>
        <p:txBody>
          <a:bodyPr wrap="none" rtlCol="0">
            <a:spAutoFit/>
          </a:bodyPr>
          <a:lstStyle/>
          <a:p>
            <a:endParaRPr lang="hu-HU" sz="3000" dirty="0">
              <a:solidFill>
                <a:schemeClr val="tx2"/>
              </a:solidFill>
              <a:highlight>
                <a:srgbClr val="FFFF00"/>
              </a:highlight>
            </a:endParaRPr>
          </a:p>
          <a:p>
            <a:r>
              <a:rPr lang="hu-HU" sz="2700" dirty="0" smtClean="0">
                <a:solidFill>
                  <a:schemeClr val="tx2"/>
                </a:solidFill>
                <a:highlight>
                  <a:srgbClr val="FFFF00"/>
                </a:highlight>
              </a:rPr>
              <a:t>BUT:</a:t>
            </a:r>
            <a:endParaRPr lang="hu-HU" sz="2700" dirty="0">
              <a:solidFill>
                <a:schemeClr val="tx2"/>
              </a:solidFill>
              <a:highlight>
                <a:srgbClr val="FFFF00"/>
              </a:highlight>
            </a:endParaRPr>
          </a:p>
          <a:p>
            <a:endParaRPr lang="hu-HU" sz="2700" dirty="0" smtClean="0">
              <a:solidFill>
                <a:schemeClr val="tx2"/>
              </a:solidFill>
              <a:highlight>
                <a:srgbClr val="FFFF00"/>
              </a:highlight>
            </a:endParaRPr>
          </a:p>
          <a:p>
            <a:r>
              <a:rPr lang="hu-HU" sz="2700" dirty="0" err="1" smtClean="0">
                <a:solidFill>
                  <a:schemeClr val="tx2"/>
                </a:solidFill>
                <a:highlight>
                  <a:srgbClr val="FFFF00"/>
                </a:highlight>
              </a:rPr>
              <a:t>How</a:t>
            </a:r>
            <a:r>
              <a:rPr lang="hu-HU" sz="2700" dirty="0" smtClean="0">
                <a:solidFill>
                  <a:schemeClr val="tx2"/>
                </a:solidFill>
                <a:highlight>
                  <a:srgbClr val="FFFF00"/>
                </a:highlight>
              </a:rPr>
              <a:t> </a:t>
            </a:r>
            <a:r>
              <a:rPr lang="hu-HU" sz="2700" dirty="0">
                <a:solidFill>
                  <a:schemeClr val="tx2"/>
                </a:solidFill>
                <a:highlight>
                  <a:srgbClr val="FFFF00"/>
                </a:highlight>
              </a:rPr>
              <a:t>about bats?</a:t>
            </a:r>
          </a:p>
          <a:p>
            <a:endParaRPr lang="hu-HU" sz="2700" dirty="0">
              <a:solidFill>
                <a:schemeClr val="tx2"/>
              </a:solidFill>
              <a:highlight>
                <a:srgbClr val="FFFF00"/>
              </a:highlight>
            </a:endParaRPr>
          </a:p>
          <a:p>
            <a:r>
              <a:rPr lang="hu-HU" sz="2700" dirty="0">
                <a:solidFill>
                  <a:schemeClr val="tx2"/>
                </a:solidFill>
                <a:highlight>
                  <a:srgbClr val="FFFF00"/>
                </a:highlight>
              </a:rPr>
              <a:t>How about cognition?</a:t>
            </a:r>
          </a:p>
          <a:p>
            <a:endParaRPr lang="hu-HU" sz="3000" dirty="0">
              <a:solidFill>
                <a:schemeClr val="tx2"/>
              </a:solidFill>
              <a:highlight>
                <a:srgbClr val="FFFF00"/>
              </a:highlight>
            </a:endParaRPr>
          </a:p>
          <a:p>
            <a:endParaRPr lang="hu-HU" sz="3000" dirty="0">
              <a:solidFill>
                <a:schemeClr val="tx2"/>
              </a:solidFill>
              <a:highlight>
                <a:srgbClr val="FFFF00"/>
              </a:highlight>
            </a:endParaRPr>
          </a:p>
        </p:txBody>
      </p:sp>
      <p:pic>
        <p:nvPicPr>
          <p:cNvPr id="16" name="Picture 2" descr="Image result for &quot;place cell&quot; &quot;grid cell&quot;">
            <a:extLst>
              <a:ext uri="{FF2B5EF4-FFF2-40B4-BE49-F238E27FC236}">
                <a16:creationId xmlns:a16="http://schemas.microsoft.com/office/drawing/2014/main" id="{C1787F70-76C1-4092-B396-0EDDD6B2F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34" y="1556539"/>
            <a:ext cx="4964906" cy="4936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9" grpId="0" animBg="1"/>
      <p:bldP spid="10" grpId="0" animBg="1"/>
      <p:bldP spid="11" grpId="0" animBg="1"/>
      <p:bldP spid="12"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86D54-4304-4B47-B6E3-2EC0AC797EF3}"/>
              </a:ext>
            </a:extLst>
          </p:cNvPr>
          <p:cNvSpPr>
            <a:spLocks noGrp="1"/>
          </p:cNvSpPr>
          <p:nvPr>
            <p:ph type="body" sz="quarter" idx="15"/>
          </p:nvPr>
        </p:nvSpPr>
        <p:spPr/>
        <p:txBody>
          <a:bodyPr/>
          <a:lstStyle/>
          <a:p>
            <a:r>
              <a:rPr lang="hu-HU" dirty="0" err="1"/>
              <a:t>Bats</a:t>
            </a:r>
            <a:endParaRPr lang="hu-HU" dirty="0"/>
          </a:p>
        </p:txBody>
      </p:sp>
      <p:pic>
        <p:nvPicPr>
          <p:cNvPr id="4" name="Picture 3">
            <a:extLst>
              <a:ext uri="{FF2B5EF4-FFF2-40B4-BE49-F238E27FC236}">
                <a16:creationId xmlns:a16="http://schemas.microsoft.com/office/drawing/2014/main" id="{2592E971-C18A-4326-A331-BF8F30B55BA9}"/>
              </a:ext>
            </a:extLst>
          </p:cNvPr>
          <p:cNvPicPr>
            <a:picLocks noChangeAspect="1"/>
          </p:cNvPicPr>
          <p:nvPr/>
        </p:nvPicPr>
        <p:blipFill>
          <a:blip r:embed="rId2"/>
          <a:stretch>
            <a:fillRect/>
          </a:stretch>
        </p:blipFill>
        <p:spPr>
          <a:xfrm>
            <a:off x="377535" y="1268760"/>
            <a:ext cx="7496766" cy="4608512"/>
          </a:xfrm>
          <a:prstGeom prst="rect">
            <a:avLst/>
          </a:prstGeom>
        </p:spPr>
      </p:pic>
      <p:sp>
        <p:nvSpPr>
          <p:cNvPr id="8" name="Rectangle 5">
            <a:extLst>
              <a:ext uri="{FF2B5EF4-FFF2-40B4-BE49-F238E27FC236}">
                <a16:creationId xmlns:a16="http://schemas.microsoft.com/office/drawing/2014/main" id="{71A2A0F8-39D9-4890-B247-FE94812F8547}"/>
              </a:ext>
            </a:extLst>
          </p:cNvPr>
          <p:cNvSpPr>
            <a:spLocks noChangeArrowheads="1"/>
          </p:cNvSpPr>
          <p:nvPr/>
        </p:nvSpPr>
        <p:spPr bwMode="auto">
          <a:xfrm>
            <a:off x="3779913" y="6130163"/>
            <a:ext cx="453650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err="1">
                <a:ln>
                  <a:noFill/>
                </a:ln>
                <a:solidFill>
                  <a:srgbClr val="020202"/>
                </a:solidFill>
                <a:effectLst/>
                <a:latin typeface="+mj-lt"/>
              </a:rPr>
              <a:t>ORIGINAL</a:t>
            </a:r>
            <a:r>
              <a:rPr kumimoji="0" lang="hu-HU" altLang="hu-HU" sz="1050" i="0" u="none" strike="noStrike" cap="none" normalizeH="0" baseline="0" dirty="0">
                <a:ln>
                  <a:noFill/>
                </a:ln>
                <a:solidFill>
                  <a:srgbClr val="020202"/>
                </a:solidFill>
                <a:effectLst/>
                <a:latin typeface="+mj-lt"/>
              </a:rPr>
              <a:t> RESEARCH </a:t>
            </a:r>
            <a:r>
              <a:rPr kumimoji="0" lang="hu-HU" altLang="hu-HU" sz="1050" i="0" u="none" strike="noStrike" cap="none" normalizeH="0" baseline="0" dirty="0" err="1">
                <a:ln>
                  <a:noFill/>
                </a:ln>
                <a:solidFill>
                  <a:srgbClr val="020202"/>
                </a:solidFill>
                <a:effectLst/>
                <a:latin typeface="+mj-lt"/>
              </a:rPr>
              <a:t>ARTICLE</a:t>
            </a:r>
            <a:endParaRPr kumimoji="0" lang="hu-HU" altLang="hu-HU" sz="1050" i="0" u="none" strike="noStrike" cap="none" normalizeH="0" baseline="0" dirty="0">
              <a:ln>
                <a:noFill/>
              </a:ln>
              <a:solidFill>
                <a:srgbClr val="020202"/>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a:ln>
                  <a:noFill/>
                </a:ln>
                <a:solidFill>
                  <a:srgbClr val="020202"/>
                </a:solidFill>
                <a:effectLst/>
                <a:latin typeface="+mj-lt"/>
              </a:rPr>
              <a:t>Front. </a:t>
            </a:r>
            <a:r>
              <a:rPr kumimoji="0" lang="hu-HU" altLang="hu-HU" sz="1050" i="0" u="none" strike="noStrike" cap="none" normalizeH="0" baseline="0" dirty="0" err="1">
                <a:ln>
                  <a:noFill/>
                </a:ln>
                <a:solidFill>
                  <a:srgbClr val="020202"/>
                </a:solidFill>
                <a:effectLst/>
                <a:latin typeface="+mj-lt"/>
              </a:rPr>
              <a:t>Cell</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Neurosci</a:t>
            </a:r>
            <a:r>
              <a:rPr kumimoji="0" lang="hu-HU" altLang="hu-HU" sz="1050" i="0" u="none" strike="noStrike" cap="none" normalizeH="0" baseline="0" dirty="0">
                <a:ln>
                  <a:noFill/>
                </a:ln>
                <a:solidFill>
                  <a:srgbClr val="020202"/>
                </a:solidFill>
                <a:effectLst/>
                <a:latin typeface="+mj-lt"/>
              </a:rPr>
              <a:t>., 23 August 2018 | </a:t>
            </a:r>
            <a:r>
              <a:rPr kumimoji="0" lang="hu-HU" altLang="hu-HU" sz="1050" i="0" u="none" strike="noStrike" cap="none" normalizeH="0" baseline="0" dirty="0">
                <a:ln>
                  <a:noFill/>
                </a:ln>
                <a:solidFill>
                  <a:srgbClr val="D54449"/>
                </a:solidFill>
                <a:effectLst/>
                <a:latin typeface="+mj-lt"/>
                <a:hlinkClick r:id="rId3"/>
              </a:rPr>
              <a:t>https://doi.org/10.3389/fncel.2018.00270</a:t>
            </a:r>
            <a:endParaRPr kumimoji="0" lang="hu-HU" altLang="hu-HU" sz="1050" i="0" u="none" strike="noStrike" cap="none" normalizeH="0" baseline="0" dirty="0">
              <a:ln>
                <a:noFill/>
              </a:ln>
              <a:solidFill>
                <a:srgbClr val="020202"/>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a:ln>
                  <a:noFill/>
                </a:ln>
                <a:solidFill>
                  <a:srgbClr val="020202"/>
                </a:solidFill>
                <a:effectLst/>
                <a:latin typeface="+mj-lt"/>
              </a:rPr>
              <a:t>3D </a:t>
            </a:r>
            <a:r>
              <a:rPr kumimoji="0" lang="hu-HU" altLang="hu-HU" sz="1050" i="0" u="none" strike="noStrike" cap="none" normalizeH="0" baseline="0" dirty="0" err="1">
                <a:ln>
                  <a:noFill/>
                </a:ln>
                <a:solidFill>
                  <a:srgbClr val="020202"/>
                </a:solidFill>
                <a:effectLst/>
                <a:latin typeface="+mj-lt"/>
              </a:rPr>
              <a:t>Hippocampal</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Place</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Field</a:t>
            </a:r>
            <a:r>
              <a:rPr kumimoji="0" lang="hu-HU" altLang="hu-HU" sz="1050" i="0" u="none" strike="noStrike" cap="none" normalizeH="0" baseline="0" dirty="0">
                <a:ln>
                  <a:noFill/>
                </a:ln>
                <a:solidFill>
                  <a:srgbClr val="020202"/>
                </a:solidFill>
                <a:effectLst/>
                <a:latin typeface="+mj-lt"/>
              </a:rPr>
              <a:t> Dynamics in Free-</a:t>
            </a:r>
            <a:r>
              <a:rPr kumimoji="0" lang="hu-HU" altLang="hu-HU" sz="1050" i="0" u="none" strike="noStrike" cap="none" normalizeH="0" baseline="0" dirty="0" err="1">
                <a:ln>
                  <a:noFill/>
                </a:ln>
                <a:solidFill>
                  <a:srgbClr val="020202"/>
                </a:solidFill>
                <a:effectLst/>
                <a:latin typeface="+mj-lt"/>
              </a:rPr>
              <a:t>Flying</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Echolocating</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Bats</a:t>
            </a:r>
            <a:endParaRPr kumimoji="0" lang="hu-HU" altLang="hu-HU" sz="1050" i="0" u="none" strike="noStrike" cap="none" normalizeH="0" baseline="0" dirty="0">
              <a:ln>
                <a:noFill/>
              </a:ln>
              <a:solidFill>
                <a:srgbClr val="020202"/>
              </a:solidFill>
              <a:effectLst/>
              <a:latin typeface="+mj-lt"/>
            </a:endParaRPr>
          </a:p>
          <a:p>
            <a:pPr lvl="0"/>
            <a:r>
              <a:rPr lang="hu-HU" altLang="hu-HU" sz="1050" dirty="0" err="1">
                <a:solidFill>
                  <a:srgbClr val="020202"/>
                </a:solidFill>
                <a:latin typeface="+mj-lt"/>
              </a:rPr>
              <a:t>Melville</a:t>
            </a:r>
            <a:r>
              <a:rPr lang="hu-HU" altLang="hu-HU" sz="1050" dirty="0">
                <a:solidFill>
                  <a:srgbClr val="020202"/>
                </a:solidFill>
                <a:latin typeface="+mj-lt"/>
              </a:rPr>
              <a:t> J. </a:t>
            </a:r>
            <a:r>
              <a:rPr lang="hu-HU" altLang="hu-HU" sz="1050" dirty="0" err="1">
                <a:solidFill>
                  <a:srgbClr val="020202"/>
                </a:solidFill>
                <a:latin typeface="+mj-lt"/>
              </a:rPr>
              <a:t>Wohlgemuth</a:t>
            </a:r>
            <a:r>
              <a:rPr lang="hu-HU" altLang="hu-HU" sz="1050" dirty="0">
                <a:solidFill>
                  <a:srgbClr val="020202"/>
                </a:solidFill>
                <a:latin typeface="+mj-lt"/>
              </a:rPr>
              <a:t>, </a:t>
            </a:r>
            <a:r>
              <a:rPr lang="hu-HU" altLang="hu-HU" sz="1050" dirty="0" err="1">
                <a:solidFill>
                  <a:srgbClr val="020202"/>
                </a:solidFill>
                <a:latin typeface="+mj-lt"/>
              </a:rPr>
              <a:t>Chao</a:t>
            </a:r>
            <a:r>
              <a:rPr lang="hu-HU" altLang="hu-HU" sz="1050" dirty="0">
                <a:solidFill>
                  <a:srgbClr val="020202"/>
                </a:solidFill>
                <a:latin typeface="+mj-lt"/>
              </a:rPr>
              <a:t> </a:t>
            </a:r>
            <a:r>
              <a:rPr lang="hu-HU" altLang="hu-HU" sz="1050" dirty="0" err="1">
                <a:solidFill>
                  <a:srgbClr val="020202"/>
                </a:solidFill>
                <a:latin typeface="+mj-lt"/>
              </a:rPr>
              <a:t>Yu</a:t>
            </a:r>
            <a:r>
              <a:rPr lang="hu-HU" altLang="hu-HU" sz="1050" dirty="0">
                <a:solidFill>
                  <a:srgbClr val="020202"/>
                </a:solidFill>
                <a:latin typeface="+mj-lt"/>
              </a:rPr>
              <a:t>, </a:t>
            </a:r>
            <a:r>
              <a:rPr kumimoji="0" lang="hu-HU" altLang="hu-HU" sz="1050" i="0" strike="noStrike" cap="none" normalizeH="0" baseline="0" dirty="0">
                <a:ln>
                  <a:noFill/>
                </a:ln>
                <a:solidFill>
                  <a:srgbClr val="020202"/>
                </a:solidFill>
                <a:effectLst/>
                <a:latin typeface="+mj-lt"/>
              </a:rPr>
              <a:t>and </a:t>
            </a:r>
            <a:r>
              <a:rPr kumimoji="0" lang="hu-HU" altLang="hu-HU" sz="1050" i="0" strike="noStrike" cap="none" normalizeH="0" baseline="0" dirty="0" err="1">
                <a:ln>
                  <a:noFill/>
                </a:ln>
                <a:solidFill>
                  <a:srgbClr val="020202"/>
                </a:solidFill>
                <a:effectLst/>
                <a:latin typeface="+mj-lt"/>
              </a:rPr>
              <a:t>Cyntia</a:t>
            </a:r>
            <a:r>
              <a:rPr kumimoji="0" lang="hu-HU" altLang="hu-HU" sz="1050" i="0" strike="noStrike" cap="none" normalizeH="0" baseline="0" dirty="0">
                <a:ln>
                  <a:noFill/>
                </a:ln>
                <a:solidFill>
                  <a:srgbClr val="020202"/>
                </a:solidFill>
                <a:effectLst/>
                <a:latin typeface="+mj-lt"/>
              </a:rPr>
              <a:t> F. Moss</a:t>
            </a:r>
            <a:endParaRPr kumimoji="0" lang="hu-HU" altLang="hu-HU" sz="1050" i="0"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6972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74241C-4027-45C1-BF47-7A97D5EA23C1}"/>
              </a:ext>
            </a:extLst>
          </p:cNvPr>
          <p:cNvSpPr>
            <a:spLocks noGrp="1"/>
          </p:cNvSpPr>
          <p:nvPr>
            <p:ph type="body" sz="quarter" idx="15"/>
          </p:nvPr>
        </p:nvSpPr>
        <p:spPr>
          <a:xfrm>
            <a:off x="683568" y="234023"/>
            <a:ext cx="6426713" cy="576057"/>
          </a:xfrm>
        </p:spPr>
        <p:txBody>
          <a:bodyPr/>
          <a:lstStyle/>
          <a:p>
            <a:r>
              <a:rPr lang="hu-HU" dirty="0" err="1"/>
              <a:t>Cognition</a:t>
            </a:r>
            <a:endParaRPr lang="hu-HU" dirty="0"/>
          </a:p>
        </p:txBody>
      </p:sp>
      <p:pic>
        <p:nvPicPr>
          <p:cNvPr id="2" name="Kép 1">
            <a:extLst>
              <a:ext uri="{FF2B5EF4-FFF2-40B4-BE49-F238E27FC236}">
                <a16:creationId xmlns:a16="http://schemas.microsoft.com/office/drawing/2014/main" id="{3CDC23B3-7BF6-4609-9157-A5C3511AB8F0}"/>
              </a:ext>
            </a:extLst>
          </p:cNvPr>
          <p:cNvPicPr>
            <a:picLocks noChangeAspect="1"/>
          </p:cNvPicPr>
          <p:nvPr/>
        </p:nvPicPr>
        <p:blipFill>
          <a:blip r:embed="rId2"/>
          <a:stretch>
            <a:fillRect/>
          </a:stretch>
        </p:blipFill>
        <p:spPr>
          <a:xfrm>
            <a:off x="0" y="2780928"/>
            <a:ext cx="9144000" cy="3808454"/>
          </a:xfrm>
          <a:prstGeom prst="rect">
            <a:avLst/>
          </a:prstGeom>
        </p:spPr>
      </p:pic>
      <p:sp>
        <p:nvSpPr>
          <p:cNvPr id="9" name="Szövegdoboz 8">
            <a:extLst>
              <a:ext uri="{FF2B5EF4-FFF2-40B4-BE49-F238E27FC236}">
                <a16:creationId xmlns:a16="http://schemas.microsoft.com/office/drawing/2014/main" id="{36F542CE-10C4-4D51-9623-65C88C87D8BF}"/>
              </a:ext>
            </a:extLst>
          </p:cNvPr>
          <p:cNvSpPr txBox="1"/>
          <p:nvPr/>
        </p:nvSpPr>
        <p:spPr>
          <a:xfrm>
            <a:off x="683568" y="2253200"/>
            <a:ext cx="3493970" cy="307777"/>
          </a:xfrm>
          <a:prstGeom prst="rect">
            <a:avLst/>
          </a:prstGeom>
          <a:noFill/>
        </p:spPr>
        <p:txBody>
          <a:bodyPr wrap="none" rtlCol="0">
            <a:spAutoFit/>
          </a:bodyPr>
          <a:lstStyle/>
          <a:p>
            <a:r>
              <a:rPr lang="hu-HU" sz="1400" dirty="0" err="1"/>
              <a:t>Beginning</a:t>
            </a:r>
            <a:r>
              <a:rPr lang="hu-HU" sz="1400" dirty="0"/>
              <a:t> of </a:t>
            </a:r>
            <a:r>
              <a:rPr lang="hu-HU" sz="1400" dirty="0" err="1"/>
              <a:t>training</a:t>
            </a:r>
            <a:r>
              <a:rPr lang="hu-HU" sz="1400" dirty="0"/>
              <a:t>               End of </a:t>
            </a:r>
            <a:r>
              <a:rPr lang="hu-HU" sz="1400" dirty="0" err="1"/>
              <a:t>training</a:t>
            </a:r>
            <a:endParaRPr lang="hu-HU" sz="1400" dirty="0"/>
          </a:p>
        </p:txBody>
      </p:sp>
      <p:grpSp>
        <p:nvGrpSpPr>
          <p:cNvPr id="11" name="Csoportba foglalás 10">
            <a:extLst>
              <a:ext uri="{FF2B5EF4-FFF2-40B4-BE49-F238E27FC236}">
                <a16:creationId xmlns:a16="http://schemas.microsoft.com/office/drawing/2014/main" id="{00848BA9-8405-430D-AD1F-3D792AF72B3C}"/>
              </a:ext>
            </a:extLst>
          </p:cNvPr>
          <p:cNvGrpSpPr/>
          <p:nvPr/>
        </p:nvGrpSpPr>
        <p:grpSpPr>
          <a:xfrm>
            <a:off x="142875" y="209316"/>
            <a:ext cx="7775914" cy="4587836"/>
            <a:chOff x="142875" y="209316"/>
            <a:chExt cx="7775914" cy="4587836"/>
          </a:xfrm>
        </p:grpSpPr>
        <p:pic>
          <p:nvPicPr>
            <p:cNvPr id="3" name="Kép 2">
              <a:extLst>
                <a:ext uri="{FF2B5EF4-FFF2-40B4-BE49-F238E27FC236}">
                  <a16:creationId xmlns:a16="http://schemas.microsoft.com/office/drawing/2014/main" id="{31A2B5B6-B470-4D29-A124-461E07E363F7}"/>
                </a:ext>
              </a:extLst>
            </p:cNvPr>
            <p:cNvPicPr>
              <a:picLocks noChangeAspect="1"/>
            </p:cNvPicPr>
            <p:nvPr/>
          </p:nvPicPr>
          <p:blipFill rotWithShape="1">
            <a:blip r:embed="rId3"/>
            <a:srcRect t="13746" b="41965"/>
            <a:stretch/>
          </p:blipFill>
          <p:spPr>
            <a:xfrm>
              <a:off x="142875" y="252796"/>
              <a:ext cx="4429125" cy="2088232"/>
            </a:xfrm>
            <a:prstGeom prst="rect">
              <a:avLst/>
            </a:prstGeom>
          </p:spPr>
        </p:pic>
        <p:cxnSp>
          <p:nvCxnSpPr>
            <p:cNvPr id="5" name="Egyenes összekötő 4">
              <a:extLst>
                <a:ext uri="{FF2B5EF4-FFF2-40B4-BE49-F238E27FC236}">
                  <a16:creationId xmlns:a16="http://schemas.microsoft.com/office/drawing/2014/main" id="{AD5372C2-9958-47D7-886B-89F2F5C576E4}"/>
                </a:ext>
              </a:extLst>
            </p:cNvPr>
            <p:cNvCxnSpPr>
              <a:cxnSpLocks/>
            </p:cNvCxnSpPr>
            <p:nvPr/>
          </p:nvCxnSpPr>
          <p:spPr>
            <a:xfrm flipH="1" flipV="1">
              <a:off x="251520" y="2204864"/>
              <a:ext cx="4320480" cy="259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Egyenes összekötő 6">
              <a:extLst>
                <a:ext uri="{FF2B5EF4-FFF2-40B4-BE49-F238E27FC236}">
                  <a16:creationId xmlns:a16="http://schemas.microsoft.com/office/drawing/2014/main" id="{07A95E4B-D780-4BE3-BFDA-85450067034E}"/>
                </a:ext>
              </a:extLst>
            </p:cNvPr>
            <p:cNvCxnSpPr>
              <a:endCxn id="3" idx="3"/>
            </p:cNvCxnSpPr>
            <p:nvPr/>
          </p:nvCxnSpPr>
          <p:spPr>
            <a:xfrm flipH="1" flipV="1">
              <a:off x="4572000" y="1296912"/>
              <a:ext cx="1368152" cy="3500240"/>
            </a:xfrm>
            <a:prstGeom prst="line">
              <a:avLst/>
            </a:prstGeom>
          </p:spPr>
          <p:style>
            <a:lnRef idx="1">
              <a:schemeClr val="accent1"/>
            </a:lnRef>
            <a:fillRef idx="0">
              <a:schemeClr val="accent1"/>
            </a:fillRef>
            <a:effectRef idx="0">
              <a:schemeClr val="accent1"/>
            </a:effectRef>
            <a:fontRef idx="minor">
              <a:schemeClr val="tx1"/>
            </a:fontRef>
          </p:style>
        </p:cxnSp>
        <p:sp>
          <p:nvSpPr>
            <p:cNvPr id="10" name="Szövegdoboz 9">
              <a:extLst>
                <a:ext uri="{FF2B5EF4-FFF2-40B4-BE49-F238E27FC236}">
                  <a16:creationId xmlns:a16="http://schemas.microsoft.com/office/drawing/2014/main" id="{0BB379DB-1D97-488E-BE48-BD586E7B669F}"/>
                </a:ext>
              </a:extLst>
            </p:cNvPr>
            <p:cNvSpPr txBox="1"/>
            <p:nvPr/>
          </p:nvSpPr>
          <p:spPr>
            <a:xfrm>
              <a:off x="4716016" y="209316"/>
              <a:ext cx="3202773" cy="1169551"/>
            </a:xfrm>
            <a:prstGeom prst="rect">
              <a:avLst/>
            </a:prstGeom>
            <a:noFill/>
          </p:spPr>
          <p:txBody>
            <a:bodyPr wrap="square" rtlCol="0">
              <a:spAutoFit/>
            </a:bodyPr>
            <a:lstStyle/>
            <a:p>
              <a:r>
                <a:rPr lang="hu-HU" sz="1400" dirty="0" err="1"/>
                <a:t>Constantinescu</a:t>
              </a:r>
              <a:r>
                <a:rPr lang="hu-HU" sz="1400" dirty="0"/>
                <a:t>, A.O., </a:t>
              </a:r>
              <a:r>
                <a:rPr lang="hu-HU" sz="1400" dirty="0" err="1"/>
                <a:t>O’Reilly</a:t>
              </a:r>
              <a:r>
                <a:rPr lang="hu-HU" sz="1400" dirty="0"/>
                <a:t>, J.X. and </a:t>
              </a:r>
              <a:r>
                <a:rPr lang="hu-HU" sz="1400" dirty="0" err="1"/>
                <a:t>Behrens</a:t>
              </a:r>
              <a:r>
                <a:rPr lang="hu-HU" sz="1400" dirty="0"/>
                <a:t>, T.E.</a:t>
              </a:r>
            </a:p>
            <a:p>
              <a:r>
                <a:rPr lang="hu-HU" sz="1400" dirty="0" err="1"/>
                <a:t>Organizing</a:t>
              </a:r>
              <a:r>
                <a:rPr lang="hu-HU" sz="1400" dirty="0"/>
                <a:t> </a:t>
              </a:r>
              <a:r>
                <a:rPr lang="hu-HU" sz="1400" dirty="0" err="1"/>
                <a:t>conceptual</a:t>
              </a:r>
              <a:r>
                <a:rPr lang="hu-HU" sz="1400" dirty="0"/>
                <a:t> </a:t>
              </a:r>
              <a:r>
                <a:rPr lang="hu-HU" sz="1400" dirty="0" err="1"/>
                <a:t>knowledge</a:t>
              </a:r>
              <a:r>
                <a:rPr lang="hu-HU" sz="1400" dirty="0"/>
                <a:t> in </a:t>
              </a:r>
              <a:r>
                <a:rPr lang="hu-HU" sz="1400" dirty="0" err="1"/>
                <a:t>humans</a:t>
              </a:r>
              <a:r>
                <a:rPr lang="hu-HU" sz="1400" dirty="0"/>
                <a:t> </a:t>
              </a:r>
              <a:r>
                <a:rPr lang="hu-HU" sz="1400" dirty="0" err="1"/>
                <a:t>with</a:t>
              </a:r>
              <a:r>
                <a:rPr lang="hu-HU" sz="1400" dirty="0"/>
                <a:t> a </a:t>
              </a:r>
              <a:r>
                <a:rPr lang="hu-HU" sz="1400" dirty="0" err="1"/>
                <a:t>gridlike</a:t>
              </a:r>
              <a:r>
                <a:rPr lang="hu-HU" sz="1400" dirty="0"/>
                <a:t> code. </a:t>
              </a:r>
            </a:p>
            <a:p>
              <a:r>
                <a:rPr lang="hu-HU" sz="1400" b="1" i="1" dirty="0">
                  <a:highlight>
                    <a:srgbClr val="FFFF00"/>
                  </a:highlight>
                </a:rPr>
                <a:t>Science</a:t>
              </a:r>
              <a:r>
                <a:rPr lang="hu-HU" sz="1400" dirty="0"/>
                <a:t>, </a:t>
              </a:r>
              <a:r>
                <a:rPr lang="hu-HU" sz="1400" i="1" dirty="0"/>
                <a:t>352 </a:t>
              </a:r>
              <a:r>
                <a:rPr lang="hu-HU" sz="1400" dirty="0"/>
                <a:t>(6292), pp.1464-1468 (2016)</a:t>
              </a:r>
            </a:p>
          </p:txBody>
        </p:sp>
      </p:grpSp>
    </p:spTree>
    <p:extLst>
      <p:ext uri="{BB962C8B-B14F-4D97-AF65-F5344CB8AC3E}">
        <p14:creationId xmlns:p14="http://schemas.microsoft.com/office/powerpoint/2010/main" val="2800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Interpretation</a:t>
            </a:r>
            <a:r>
              <a:rPr lang="hu-HU" sz="3000" b="1" dirty="0" smtClean="0"/>
              <a:t> and </a:t>
            </a:r>
            <a:r>
              <a:rPr lang="hu-HU" sz="3000" b="1" dirty="0" err="1" smtClean="0"/>
              <a:t>ambiguity</a:t>
            </a:r>
            <a:endParaRPr lang="hu-HU" sz="2400" dirty="0"/>
          </a:p>
        </p:txBody>
      </p:sp>
    </p:spTree>
    <p:extLst>
      <p:ext uri="{BB962C8B-B14F-4D97-AF65-F5344CB8AC3E}">
        <p14:creationId xmlns:p14="http://schemas.microsoft.com/office/powerpoint/2010/main" val="2550209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a:spLocks noChangeAspect="1"/>
          </p:cNvSpPr>
          <p:nvPr/>
        </p:nvSpPr>
        <p:spPr>
          <a:xfrm>
            <a:off x="-29491" y="980728"/>
            <a:ext cx="9173491" cy="6000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5" name="Picture 2" descr="Képtalálat a következőre: „necker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668" y="3248931"/>
            <a:ext cx="3070732" cy="2988845"/>
          </a:xfrm>
          <a:prstGeom prst="rect">
            <a:avLst/>
          </a:prstGeom>
          <a:noFill/>
          <a:extLst>
            <a:ext uri="{909E8E84-426E-40DD-AFC4-6F175D3DCCD1}">
              <a14:hiddenFill xmlns:a14="http://schemas.microsoft.com/office/drawing/2010/main">
                <a:solidFill>
                  <a:srgbClr val="FFFFFF"/>
                </a:solidFill>
              </a14:hiddenFill>
            </a:ext>
          </a:extLst>
        </p:spPr>
      </p:pic>
      <p:sp>
        <p:nvSpPr>
          <p:cNvPr id="3" name="Cím 2"/>
          <p:cNvSpPr>
            <a:spLocks noGrp="1"/>
          </p:cNvSpPr>
          <p:nvPr>
            <p:ph type="title"/>
          </p:nvPr>
        </p:nvSpPr>
        <p:spPr>
          <a:xfrm>
            <a:off x="568484" y="227300"/>
            <a:ext cx="6883835" cy="484748"/>
          </a:xfrm>
        </p:spPr>
        <p:txBody>
          <a:bodyPr/>
          <a:lstStyle/>
          <a:p>
            <a:pPr algn="l"/>
            <a:r>
              <a:rPr lang="hu-HU" sz="2400" dirty="0" err="1">
                <a:solidFill>
                  <a:srgbClr val="136E9D"/>
                </a:solidFill>
              </a:rPr>
              <a:t>Interpretation</a:t>
            </a:r>
            <a:r>
              <a:rPr lang="hu-HU" sz="2400" dirty="0">
                <a:solidFill>
                  <a:srgbClr val="136E9D"/>
                </a:solidFill>
              </a:rPr>
              <a:t> – and </a:t>
            </a:r>
            <a:r>
              <a:rPr lang="hu-HU" sz="2400" dirty="0" err="1">
                <a:solidFill>
                  <a:srgbClr val="136E9D"/>
                </a:solidFill>
              </a:rPr>
              <a:t>the</a:t>
            </a:r>
            <a:r>
              <a:rPr lang="hu-HU" sz="2400" dirty="0">
                <a:solidFill>
                  <a:srgbClr val="136E9D"/>
                </a:solidFill>
              </a:rPr>
              <a:t> </a:t>
            </a:r>
            <a:r>
              <a:rPr lang="hu-HU" sz="2400" dirty="0" err="1">
                <a:solidFill>
                  <a:srgbClr val="136E9D"/>
                </a:solidFill>
              </a:rPr>
              <a:t>problem</a:t>
            </a:r>
            <a:r>
              <a:rPr lang="hu-HU" sz="2400" dirty="0">
                <a:solidFill>
                  <a:srgbClr val="136E9D"/>
                </a:solidFill>
              </a:rPr>
              <a:t> of </a:t>
            </a:r>
            <a:r>
              <a:rPr lang="hu-HU" sz="2400" dirty="0" err="1">
                <a:solidFill>
                  <a:srgbClr val="136E9D"/>
                </a:solidFill>
              </a:rPr>
              <a:t>synchronization</a:t>
            </a:r>
            <a:r>
              <a:rPr lang="hu-HU" sz="2400" dirty="0">
                <a:solidFill>
                  <a:srgbClr val="136E9D"/>
                </a:solidFill>
              </a:rPr>
              <a:t> </a:t>
            </a:r>
            <a:endParaRPr lang="en-US" sz="2400" dirty="0">
              <a:solidFill>
                <a:srgbClr val="136E9D"/>
              </a:solidFill>
            </a:endParaRPr>
          </a:p>
        </p:txBody>
      </p:sp>
      <p:sp>
        <p:nvSpPr>
          <p:cNvPr id="4" name="Tartalom helye 3"/>
          <p:cNvSpPr>
            <a:spLocks noGrp="1"/>
          </p:cNvSpPr>
          <p:nvPr>
            <p:ph idx="1"/>
          </p:nvPr>
        </p:nvSpPr>
        <p:spPr>
          <a:xfrm>
            <a:off x="683568" y="1354609"/>
            <a:ext cx="3534430" cy="2626494"/>
          </a:xfrm>
        </p:spPr>
        <p:txBody>
          <a:bodyPr/>
          <a:lstStyle/>
          <a:p>
            <a:pPr marL="0" indent="0">
              <a:buNone/>
            </a:pPr>
            <a:r>
              <a:rPr lang="hu-HU" sz="1800" dirty="0" err="1"/>
              <a:t>Only</a:t>
            </a:r>
            <a:r>
              <a:rPr lang="hu-HU" sz="1800" dirty="0"/>
              <a:t> </a:t>
            </a:r>
            <a:r>
              <a:rPr lang="hu-HU" sz="1800" dirty="0" err="1"/>
              <a:t>one</a:t>
            </a:r>
            <a:r>
              <a:rPr lang="hu-HU" sz="1800" dirty="0"/>
              <a:t> of </a:t>
            </a:r>
            <a:r>
              <a:rPr lang="hu-HU" sz="1800" dirty="0" err="1"/>
              <a:t>them</a:t>
            </a:r>
            <a:r>
              <a:rPr lang="hu-HU" sz="1800" dirty="0"/>
              <a:t> is </a:t>
            </a:r>
            <a:r>
              <a:rPr lang="hu-HU" sz="1800" dirty="0" err="1"/>
              <a:t>available</a:t>
            </a:r>
            <a:r>
              <a:rPr lang="hu-HU" sz="1800" dirty="0"/>
              <a:t> </a:t>
            </a:r>
            <a:r>
              <a:rPr lang="hu-HU" sz="1800" dirty="0" err="1"/>
              <a:t>at</a:t>
            </a:r>
            <a:r>
              <a:rPr lang="hu-HU" sz="1800" dirty="0"/>
              <a:t> a </a:t>
            </a:r>
            <a:r>
              <a:rPr lang="hu-HU" sz="1800" dirty="0" err="1"/>
              <a:t>time</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control</a:t>
            </a:r>
            <a:r>
              <a:rPr lang="hu-HU" sz="1800" dirty="0"/>
              <a:t> </a:t>
            </a:r>
            <a:r>
              <a:rPr lang="hu-HU" sz="1800" dirty="0" err="1"/>
              <a:t>which</a:t>
            </a:r>
            <a:r>
              <a:rPr lang="hu-HU" sz="1800" dirty="0"/>
              <a:t> </a:t>
            </a:r>
            <a:r>
              <a:rPr lang="hu-HU" sz="1800" dirty="0" err="1"/>
              <a:t>one</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switch</a:t>
            </a:r>
            <a:r>
              <a:rPr lang="hu-HU" sz="1800" dirty="0"/>
              <a:t> </a:t>
            </a:r>
            <a:r>
              <a:rPr lang="hu-HU" sz="1800" dirty="0" err="1"/>
              <a:t>from</a:t>
            </a:r>
            <a:r>
              <a:rPr lang="hu-HU" sz="1800" dirty="0"/>
              <a:t> </a:t>
            </a:r>
            <a:r>
              <a:rPr lang="hu-HU" sz="1800" dirty="0" err="1"/>
              <a:t>one</a:t>
            </a:r>
            <a:r>
              <a:rPr lang="hu-HU" sz="1800" dirty="0"/>
              <a:t> </a:t>
            </a:r>
            <a:r>
              <a:rPr lang="hu-HU" sz="1800" dirty="0" err="1"/>
              <a:t>to</a:t>
            </a:r>
            <a:r>
              <a:rPr lang="hu-HU" sz="1800" dirty="0"/>
              <a:t> </a:t>
            </a:r>
            <a:r>
              <a:rPr lang="hu-HU" sz="1800" dirty="0" err="1"/>
              <a:t>the</a:t>
            </a:r>
            <a:r>
              <a:rPr lang="hu-HU" sz="1800" dirty="0"/>
              <a:t> </a:t>
            </a:r>
            <a:r>
              <a:rPr lang="hu-HU" sz="1800" dirty="0" err="1"/>
              <a:t>other</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keep</a:t>
            </a:r>
            <a:r>
              <a:rPr lang="hu-HU" sz="1800" dirty="0"/>
              <a:t> </a:t>
            </a:r>
            <a:r>
              <a:rPr lang="hu-HU" sz="1800" dirty="0" err="1"/>
              <a:t>one</a:t>
            </a:r>
            <a:r>
              <a:rPr lang="hu-HU" sz="1800" dirty="0"/>
              <a:t> of </a:t>
            </a:r>
            <a:r>
              <a:rPr lang="hu-HU" sz="1800" dirty="0" err="1"/>
              <a:t>them</a:t>
            </a:r>
            <a:endParaRPr lang="hu-HU" sz="1800" dirty="0"/>
          </a:p>
          <a:p>
            <a:pPr lvl="1">
              <a:buFont typeface="Wingdings" panose="05000000000000000000" pitchFamily="2" charset="2"/>
              <a:buChar char="Ø"/>
            </a:pPr>
            <a:r>
              <a:rPr lang="hu-HU" sz="1800" dirty="0" err="1"/>
              <a:t>Either</a:t>
            </a:r>
            <a:r>
              <a:rPr lang="hu-HU" sz="1800" dirty="0"/>
              <a:t> of </a:t>
            </a:r>
            <a:r>
              <a:rPr lang="hu-HU" sz="1800" dirty="0" err="1"/>
              <a:t>them</a:t>
            </a:r>
            <a:r>
              <a:rPr lang="hu-HU" sz="1800" dirty="0"/>
              <a:t> </a:t>
            </a:r>
            <a:r>
              <a:rPr lang="hu-HU" sz="1800" dirty="0" err="1"/>
              <a:t>stays</a:t>
            </a:r>
            <a:r>
              <a:rPr lang="hu-HU" sz="1800" dirty="0"/>
              <a:t> </a:t>
            </a:r>
            <a:r>
              <a:rPr lang="hu-HU" sz="1800" dirty="0" err="1"/>
              <a:t>for</a:t>
            </a:r>
            <a:r>
              <a:rPr lang="hu-HU" sz="1800" dirty="0"/>
              <a:t> </a:t>
            </a:r>
            <a:r>
              <a:rPr lang="hu-HU" sz="1800" dirty="0" err="1"/>
              <a:t>about</a:t>
            </a:r>
            <a:r>
              <a:rPr lang="hu-HU" sz="1800" dirty="0"/>
              <a:t> 500 </a:t>
            </a:r>
            <a:r>
              <a:rPr lang="hu-HU" sz="1800" dirty="0" err="1"/>
              <a:t>ms</a:t>
            </a:r>
            <a:r>
              <a:rPr lang="hu-HU" sz="1800" dirty="0"/>
              <a:t> – 700 </a:t>
            </a:r>
            <a:r>
              <a:rPr lang="hu-HU" sz="1800" dirty="0" err="1"/>
              <a:t>ms</a:t>
            </a:r>
            <a:r>
              <a:rPr lang="hu-HU" sz="1800" dirty="0"/>
              <a:t> </a:t>
            </a:r>
          </a:p>
          <a:p>
            <a:endParaRPr lang="hu-HU" sz="2400" dirty="0"/>
          </a:p>
        </p:txBody>
      </p:sp>
      <p:sp>
        <p:nvSpPr>
          <p:cNvPr id="7" name="Tartalom helye 3"/>
          <p:cNvSpPr txBox="1">
            <a:spLocks/>
          </p:cNvSpPr>
          <p:nvPr/>
        </p:nvSpPr>
        <p:spPr bwMode="auto">
          <a:xfrm>
            <a:off x="254941" y="4777633"/>
            <a:ext cx="4104986" cy="140731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hu-HU" sz="1800" b="1" dirty="0" err="1">
                <a:solidFill>
                  <a:srgbClr val="C00000"/>
                </a:solidFill>
              </a:rPr>
              <a:t>Interpretation</a:t>
            </a:r>
            <a:r>
              <a:rPr lang="hu-HU" sz="1800" b="1" dirty="0">
                <a:solidFill>
                  <a:srgbClr val="C00000"/>
                </a:solidFill>
              </a:rPr>
              <a:t>: </a:t>
            </a:r>
          </a:p>
          <a:p>
            <a:pPr>
              <a:buFont typeface="Symbol" panose="05050102010706020507" pitchFamily="18" charset="2"/>
              <a:buChar char="Þ"/>
            </a:pPr>
            <a:r>
              <a:rPr lang="hu-HU" sz="1800" b="1" dirty="0" err="1">
                <a:solidFill>
                  <a:srgbClr val="C00000"/>
                </a:solidFill>
              </a:rPr>
              <a:t>model</a:t>
            </a:r>
            <a:r>
              <a:rPr lang="hu-HU" sz="1800" b="1" dirty="0">
                <a:solidFill>
                  <a:srgbClr val="C00000"/>
                </a:solidFill>
              </a:rPr>
              <a:t> </a:t>
            </a:r>
            <a:r>
              <a:rPr lang="hu-HU" sz="1800" b="1" dirty="0" err="1">
                <a:solidFill>
                  <a:srgbClr val="C00000"/>
                </a:solidFill>
              </a:rPr>
              <a:t>based</a:t>
            </a:r>
            <a:r>
              <a:rPr lang="hu-HU" sz="1800" b="1" dirty="0">
                <a:solidFill>
                  <a:srgbClr val="C00000"/>
                </a:solidFill>
              </a:rPr>
              <a:t> and </a:t>
            </a:r>
            <a:r>
              <a:rPr lang="hu-HU" sz="1800" b="1" dirty="0" err="1">
                <a:solidFill>
                  <a:srgbClr val="C00000"/>
                </a:solidFill>
              </a:rPr>
              <a:t>synchronized</a:t>
            </a:r>
            <a:r>
              <a:rPr lang="hu-HU" sz="1800" b="1" dirty="0">
                <a:solidFill>
                  <a:srgbClr val="C00000"/>
                </a:solidFill>
              </a:rPr>
              <a:t> </a:t>
            </a:r>
          </a:p>
          <a:p>
            <a:pPr>
              <a:buFont typeface="Symbol" panose="05050102010706020507" pitchFamily="18" charset="2"/>
              <a:buChar char="Þ"/>
            </a:pPr>
            <a:r>
              <a:rPr lang="hu-HU" sz="1800" b="1" dirty="0">
                <a:solidFill>
                  <a:srgbClr val="C00000"/>
                </a:solidFill>
              </a:rPr>
              <a:t>input and (</a:t>
            </a:r>
            <a:r>
              <a:rPr lang="hu-HU" sz="1800" b="1" dirty="0" err="1">
                <a:solidFill>
                  <a:srgbClr val="C00000"/>
                </a:solidFill>
              </a:rPr>
              <a:t>single</a:t>
            </a:r>
            <a:r>
              <a:rPr lang="hu-HU" sz="1800" b="1" dirty="0">
                <a:solidFill>
                  <a:srgbClr val="C00000"/>
                </a:solidFill>
              </a:rPr>
              <a:t>) </a:t>
            </a:r>
            <a:r>
              <a:rPr lang="hu-HU" sz="1800" b="1" dirty="0" err="1">
                <a:solidFill>
                  <a:srgbClr val="C00000"/>
                </a:solidFill>
              </a:rPr>
              <a:t>interpretation</a:t>
            </a:r>
            <a:r>
              <a:rPr lang="hu-HU" sz="1800" b="1" dirty="0">
                <a:solidFill>
                  <a:srgbClr val="C00000"/>
                </a:solidFill>
              </a:rPr>
              <a:t> </a:t>
            </a:r>
          </a:p>
          <a:p>
            <a:pPr>
              <a:buFont typeface="Symbol" panose="05050102010706020507" pitchFamily="18" charset="2"/>
              <a:buChar char="Þ"/>
            </a:pPr>
            <a:r>
              <a:rPr lang="hu-HU" sz="1800" b="1" dirty="0">
                <a:solidFill>
                  <a:srgbClr val="C00000"/>
                </a:solidFill>
              </a:rPr>
              <a:t>lasts over a longer time period </a:t>
            </a:r>
            <a:r>
              <a:rPr lang="hu-HU" sz="1800" b="1" dirty="0">
                <a:solidFill>
                  <a:srgbClr val="C00000"/>
                </a:solidFill>
                <a:sym typeface="Wingdings" panose="05000000000000000000" pitchFamily="2" charset="2"/>
              </a:rPr>
              <a:t> it is a must</a:t>
            </a:r>
            <a:endParaRPr lang="en-US" sz="1800" b="1" dirty="0">
              <a:solidFill>
                <a:srgbClr val="C00000"/>
              </a:solidFill>
            </a:endParaRPr>
          </a:p>
        </p:txBody>
      </p:sp>
      <p:sp>
        <p:nvSpPr>
          <p:cNvPr id="8" name="Tartalom helye 3"/>
          <p:cNvSpPr txBox="1">
            <a:spLocks/>
          </p:cNvSpPr>
          <p:nvPr/>
        </p:nvSpPr>
        <p:spPr bwMode="auto">
          <a:xfrm>
            <a:off x="5033034" y="1186219"/>
            <a:ext cx="3274943" cy="394335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hu-HU" sz="1800" dirty="0" err="1"/>
              <a:t>Distributed</a:t>
            </a:r>
            <a:r>
              <a:rPr lang="hu-HU" sz="1800" dirty="0"/>
              <a:t> </a:t>
            </a:r>
            <a:r>
              <a:rPr lang="hu-HU" sz="1800" dirty="0" err="1"/>
              <a:t>computing</a:t>
            </a:r>
            <a:endParaRPr lang="hu-HU" sz="1800" dirty="0"/>
          </a:p>
          <a:p>
            <a:pPr>
              <a:buFont typeface="Wingdings" panose="05000000000000000000" pitchFamily="2" charset="2"/>
              <a:buChar char="Ø"/>
            </a:pPr>
            <a:r>
              <a:rPr lang="hu-HU" sz="1800" dirty="0"/>
              <a:t>The </a:t>
            </a:r>
            <a:r>
              <a:rPr lang="hu-HU" sz="1800" dirty="0" err="1"/>
              <a:t>problem</a:t>
            </a:r>
            <a:r>
              <a:rPr lang="hu-HU" sz="1800" dirty="0"/>
              <a:t> of </a:t>
            </a:r>
            <a:r>
              <a:rPr lang="hu-HU" sz="1800" dirty="0" err="1"/>
              <a:t>delays</a:t>
            </a:r>
            <a:endParaRPr lang="hu-HU" sz="1800" dirty="0"/>
          </a:p>
          <a:p>
            <a:pPr>
              <a:buFont typeface="Wingdings" panose="05000000000000000000" pitchFamily="2" charset="2"/>
              <a:buChar char="Ø"/>
            </a:pPr>
            <a:r>
              <a:rPr lang="hu-HU" sz="1800" b="1" dirty="0"/>
              <a:t>200 </a:t>
            </a:r>
            <a:r>
              <a:rPr lang="hu-HU" sz="1800" b="1" dirty="0" err="1"/>
              <a:t>ms</a:t>
            </a:r>
            <a:r>
              <a:rPr lang="hu-HU" sz="1800" b="1" dirty="0"/>
              <a:t> (</a:t>
            </a:r>
            <a:r>
              <a:rPr lang="hu-HU" sz="1800" b="1" dirty="0" err="1"/>
              <a:t>vision</a:t>
            </a:r>
            <a:r>
              <a:rPr lang="hu-HU" sz="1800" b="1" dirty="0"/>
              <a:t>) + </a:t>
            </a:r>
            <a:r>
              <a:rPr lang="hu-HU" sz="1800" b="1" dirty="0" err="1"/>
              <a:t>200</a:t>
            </a:r>
            <a:r>
              <a:rPr lang="hu-HU" sz="1800" b="1" dirty="0"/>
              <a:t> </a:t>
            </a:r>
            <a:r>
              <a:rPr lang="hu-HU" sz="1800" b="1" dirty="0" err="1"/>
              <a:t>ms</a:t>
            </a:r>
            <a:r>
              <a:rPr lang="hu-HU" sz="1800" b="1" dirty="0"/>
              <a:t> (</a:t>
            </a:r>
            <a:r>
              <a:rPr lang="hu-HU" sz="1800" b="1" dirty="0" err="1"/>
              <a:t>control</a:t>
            </a:r>
            <a:r>
              <a:rPr lang="hu-HU" sz="1800" b="1" dirty="0"/>
              <a:t>) + 100 </a:t>
            </a:r>
            <a:r>
              <a:rPr lang="hu-HU" sz="1800" b="1" dirty="0" err="1"/>
              <a:t>ms</a:t>
            </a:r>
            <a:r>
              <a:rPr lang="hu-HU" sz="1800" b="1" dirty="0"/>
              <a:t> (</a:t>
            </a:r>
            <a:r>
              <a:rPr lang="hu-HU" sz="1800" b="1" dirty="0" err="1"/>
              <a:t>processing</a:t>
            </a:r>
            <a:r>
              <a:rPr lang="hu-HU" sz="1800" b="1" dirty="0"/>
              <a:t>)</a:t>
            </a:r>
          </a:p>
          <a:p>
            <a:pPr>
              <a:buFont typeface="Wingdings" panose="05000000000000000000" pitchFamily="2" charset="2"/>
              <a:buChar char="Ø"/>
            </a:pPr>
            <a:r>
              <a:rPr lang="hu-HU" sz="1800" dirty="0"/>
              <a:t>5 m </a:t>
            </a:r>
            <a:r>
              <a:rPr lang="hu-HU" sz="1800" dirty="0" err="1"/>
              <a:t>in</a:t>
            </a:r>
            <a:r>
              <a:rPr lang="hu-HU" sz="1800" dirty="0"/>
              <a:t> 100 m sprint…</a:t>
            </a:r>
          </a:p>
          <a:p>
            <a:endParaRPr lang="hu-HU" sz="1800" dirty="0"/>
          </a:p>
        </p:txBody>
      </p:sp>
      <p:sp>
        <p:nvSpPr>
          <p:cNvPr id="2" name="Téglalap 1"/>
          <p:cNvSpPr/>
          <p:nvPr/>
        </p:nvSpPr>
        <p:spPr>
          <a:xfrm>
            <a:off x="4595486" y="6382491"/>
            <a:ext cx="5074160" cy="496418"/>
          </a:xfrm>
          <a:prstGeom prst="rect">
            <a:avLst/>
          </a:prstGeom>
        </p:spPr>
        <p:txBody>
          <a:bodyPr wrap="square">
            <a:spAutoFit/>
          </a:bodyPr>
          <a:lstStyle/>
          <a:p>
            <a:r>
              <a:rPr lang="en-US" sz="863" dirty="0"/>
              <a:t>Lemaitre, Anne-Laure, Marion </a:t>
            </a:r>
            <a:r>
              <a:rPr lang="en-US" sz="863" dirty="0" err="1"/>
              <a:t>Luyat</a:t>
            </a:r>
            <a:r>
              <a:rPr lang="en-US" sz="863" dirty="0"/>
              <a:t>, and Gilles </a:t>
            </a:r>
            <a:r>
              <a:rPr lang="en-US" sz="863" dirty="0" err="1"/>
              <a:t>Lafargue</a:t>
            </a:r>
            <a:r>
              <a:rPr lang="en-US" sz="863" dirty="0"/>
              <a:t>. </a:t>
            </a:r>
            <a:endParaRPr lang="hu-HU" sz="863" dirty="0"/>
          </a:p>
          <a:p>
            <a:r>
              <a:rPr lang="en-US" sz="863" i="1" dirty="0"/>
              <a:t>Consciousness and cognition</a:t>
            </a:r>
            <a:r>
              <a:rPr lang="en-US" sz="863" dirty="0"/>
              <a:t> 41 (2016): 64-71.</a:t>
            </a:r>
          </a:p>
          <a:p>
            <a:r>
              <a:rPr lang="en-US" sz="863" dirty="0"/>
              <a:t>Individuals with pronounced schizotypal traits are particularly successful in tickling themselves</a:t>
            </a:r>
            <a:r>
              <a:rPr lang="en-US" sz="900" dirty="0"/>
              <a:t>. </a:t>
            </a:r>
            <a:endParaRPr lang="hu-HU" sz="900" dirty="0"/>
          </a:p>
        </p:txBody>
      </p:sp>
      <p:sp>
        <p:nvSpPr>
          <p:cNvPr id="9" name="Szövegdoboz 8"/>
          <p:cNvSpPr txBox="1"/>
          <p:nvPr/>
        </p:nvSpPr>
        <p:spPr>
          <a:xfrm>
            <a:off x="2450783" y="6453628"/>
            <a:ext cx="636713" cy="369332"/>
          </a:xfrm>
          <a:prstGeom prst="rect">
            <a:avLst/>
          </a:prstGeom>
          <a:noFill/>
        </p:spPr>
        <p:txBody>
          <a:bodyPr wrap="none" rtlCol="0">
            <a:spAutoFit/>
          </a:bodyPr>
          <a:lstStyle/>
          <a:p>
            <a:r>
              <a:rPr lang="hu-HU" b="1" dirty="0" smtClean="0">
                <a:solidFill>
                  <a:srgbClr val="C00000"/>
                </a:solidFill>
              </a:rPr>
              <a:t>!!!!!!</a:t>
            </a:r>
            <a:endParaRPr lang="hu-HU" b="1" dirty="0">
              <a:solidFill>
                <a:srgbClr val="C00000"/>
              </a:solidFill>
            </a:endParaRPr>
          </a:p>
        </p:txBody>
      </p:sp>
    </p:spTree>
    <p:extLst>
      <p:ext uri="{BB962C8B-B14F-4D97-AF65-F5344CB8AC3E}">
        <p14:creationId xmlns:p14="http://schemas.microsoft.com/office/powerpoint/2010/main" val="456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440541" y="2078850"/>
            <a:ext cx="8262918" cy="2700300"/>
          </a:xfrm>
        </p:spPr>
        <p:txBody>
          <a:bodyPr/>
          <a:lstStyle/>
          <a:p>
            <a:r>
              <a:rPr lang="hu-HU" sz="3000" b="1" dirty="0" err="1"/>
              <a:t>Crowdsourced</a:t>
            </a:r>
            <a:r>
              <a:rPr lang="hu-HU" sz="3000" b="1" dirty="0"/>
              <a:t> </a:t>
            </a:r>
            <a:r>
              <a:rPr lang="hu-HU" sz="3000" b="1" dirty="0" err="1"/>
              <a:t>Intelligence</a:t>
            </a:r>
            <a:endParaRPr lang="hu-HU" sz="3000" b="1" dirty="0"/>
          </a:p>
          <a:p>
            <a:endParaRPr lang="hu-HU" sz="2400" dirty="0"/>
          </a:p>
          <a:p>
            <a:r>
              <a:rPr lang="hu-HU" sz="2400" dirty="0" err="1"/>
              <a:t>Putative</a:t>
            </a:r>
            <a:r>
              <a:rPr lang="hu-HU" sz="2400" dirty="0"/>
              <a:t> </a:t>
            </a:r>
            <a:r>
              <a:rPr lang="hu-HU" sz="2400" dirty="0" err="1"/>
              <a:t>example</a:t>
            </a:r>
            <a:r>
              <a:rPr lang="hu-HU" sz="2400" dirty="0"/>
              <a:t> </a:t>
            </a:r>
            <a:r>
              <a:rPr lang="hu-HU" sz="2400" dirty="0" err="1"/>
              <a:t>on</a:t>
            </a:r>
            <a:r>
              <a:rPr lang="hu-HU" sz="2400" dirty="0"/>
              <a:t> </a:t>
            </a:r>
          </a:p>
          <a:p>
            <a:pPr marL="428615" indent="-428615">
              <a:buFont typeface="Wingdings" panose="05000000000000000000" pitchFamily="2" charset="2"/>
              <a:buChar char="Ø"/>
            </a:pPr>
            <a:r>
              <a:rPr lang="hu-HU" sz="2400" dirty="0" err="1"/>
              <a:t>crowdsourced</a:t>
            </a:r>
            <a:r>
              <a:rPr lang="hu-HU" sz="2400" dirty="0"/>
              <a:t>, </a:t>
            </a:r>
            <a:r>
              <a:rPr lang="hu-HU" sz="2400" dirty="0" err="1"/>
              <a:t>many</a:t>
            </a:r>
            <a:r>
              <a:rPr lang="hu-HU" sz="2400" dirty="0"/>
              <a:t> </a:t>
            </a:r>
            <a:r>
              <a:rPr lang="hu-HU" sz="2400" dirty="0" err="1"/>
              <a:t>component</a:t>
            </a:r>
            <a:r>
              <a:rPr lang="hu-HU" sz="2400" dirty="0"/>
              <a:t> </a:t>
            </a:r>
            <a:r>
              <a:rPr lang="hu-HU" sz="2400" dirty="0" err="1"/>
              <a:t>deep-networks</a:t>
            </a:r>
            <a:r>
              <a:rPr lang="hu-HU" sz="2400" dirty="0"/>
              <a:t> </a:t>
            </a:r>
            <a:r>
              <a:rPr lang="hu-HU" sz="2400" dirty="0" err="1"/>
              <a:t>with</a:t>
            </a:r>
            <a:r>
              <a:rPr lang="hu-HU" sz="2400" dirty="0"/>
              <a:t> </a:t>
            </a:r>
          </a:p>
          <a:p>
            <a:pPr marL="428615" indent="-428615">
              <a:buFont typeface="Wingdings" panose="05000000000000000000" pitchFamily="2" charset="2"/>
              <a:buChar char="Ø"/>
            </a:pPr>
            <a:r>
              <a:rPr lang="hu-HU" sz="2400" dirty="0" err="1"/>
              <a:t>consistency</a:t>
            </a:r>
            <a:r>
              <a:rPr lang="hu-HU" sz="2400" dirty="0"/>
              <a:t> </a:t>
            </a:r>
            <a:r>
              <a:rPr lang="hu-HU" sz="2400" dirty="0" err="1"/>
              <a:t>seeking</a:t>
            </a:r>
            <a:r>
              <a:rPr lang="hu-HU" sz="2400" dirty="0"/>
              <a:t> </a:t>
            </a:r>
            <a:r>
              <a:rPr lang="hu-HU" sz="2400" dirty="0" err="1"/>
              <a:t>followed</a:t>
            </a:r>
            <a:r>
              <a:rPr lang="hu-HU" sz="2400" dirty="0"/>
              <a:t> </a:t>
            </a:r>
            <a:r>
              <a:rPr lang="hu-HU" sz="2400" dirty="0" err="1"/>
              <a:t>by</a:t>
            </a:r>
            <a:endParaRPr lang="hu-HU" sz="2400" dirty="0"/>
          </a:p>
          <a:p>
            <a:pPr marL="428615" indent="-428615">
              <a:buFont typeface="Wingdings" panose="05000000000000000000" pitchFamily="2" charset="2"/>
              <a:buChar char="Ø"/>
            </a:pPr>
            <a:r>
              <a:rPr lang="hu-HU" sz="2400" dirty="0" err="1"/>
              <a:t>actions</a:t>
            </a:r>
            <a:r>
              <a:rPr lang="hu-HU" sz="2400" dirty="0"/>
              <a:t> and </a:t>
            </a:r>
            <a:r>
              <a:rPr lang="hu-HU" sz="2400" dirty="0" err="1"/>
              <a:t>self-training</a:t>
            </a:r>
            <a:endParaRPr lang="hu-HU" sz="2400" dirty="0"/>
          </a:p>
          <a:p>
            <a:endParaRPr lang="hu-HU" sz="3000" b="1" dirty="0"/>
          </a:p>
        </p:txBody>
      </p:sp>
      <p:sp>
        <p:nvSpPr>
          <p:cNvPr id="4" name="Téglalap 3">
            <a:extLst>
              <a:ext uri="{FF2B5EF4-FFF2-40B4-BE49-F238E27FC236}">
                <a16:creationId xmlns:a16="http://schemas.microsoft.com/office/drawing/2014/main" id="{8F9965BE-BFD6-413D-980E-7342536D4834}"/>
              </a:ext>
            </a:extLst>
          </p:cNvPr>
          <p:cNvSpPr/>
          <p:nvPr/>
        </p:nvSpPr>
        <p:spPr>
          <a:xfrm>
            <a:off x="0" y="0"/>
            <a:ext cx="9144000" cy="6858000"/>
          </a:xfrm>
          <a:prstGeom prst="rect">
            <a:avLst/>
          </a:prstGeom>
          <a:solidFill>
            <a:schemeClr val="accent3">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Tree>
    <p:extLst>
      <p:ext uri="{BB962C8B-B14F-4D97-AF65-F5344CB8AC3E}">
        <p14:creationId xmlns:p14="http://schemas.microsoft.com/office/powerpoint/2010/main" val="4345342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2415211" y="2057405"/>
            <a:ext cx="5991218" cy="3394472"/>
          </a:xfrm>
        </p:spPr>
        <p:txBody>
          <a:bodyPr lIns="0"/>
          <a:lstStyle/>
          <a:p>
            <a:pPr marL="122632" indent="-122632"/>
            <a:r>
              <a:rPr lang="hu-HU" dirty="0" err="1"/>
              <a:t>Contradiction</a:t>
            </a:r>
            <a:r>
              <a:rPr lang="hu-HU" dirty="0"/>
              <a:t> – he has </a:t>
            </a:r>
            <a:r>
              <a:rPr lang="hu-HU" dirty="0" err="1"/>
              <a:t>two</a:t>
            </a:r>
            <a:r>
              <a:rPr lang="hu-HU" dirty="0"/>
              <a:t> </a:t>
            </a:r>
            <a:r>
              <a:rPr lang="hu-HU" b="1" dirty="0">
                <a:solidFill>
                  <a:srgbClr val="3333CC"/>
                </a:solidFill>
              </a:rPr>
              <a:t>right</a:t>
            </a:r>
            <a:r>
              <a:rPr lang="hu-HU" dirty="0">
                <a:solidFill>
                  <a:srgbClr val="3333CC"/>
                </a:solidFill>
              </a:rPr>
              <a:t> </a:t>
            </a:r>
            <a:r>
              <a:rPr lang="hu-HU" dirty="0" err="1"/>
              <a:t>hands</a:t>
            </a:r>
            <a:r>
              <a:rPr lang="hu-HU" dirty="0"/>
              <a:t>!</a:t>
            </a:r>
          </a:p>
          <a:p>
            <a:pPr marL="122632" indent="-122632"/>
            <a:r>
              <a:rPr lang="hu-HU" dirty="0" err="1"/>
              <a:t>Score</a:t>
            </a:r>
            <a:r>
              <a:rPr lang="hu-HU" dirty="0"/>
              <a:t> </a:t>
            </a:r>
            <a:r>
              <a:rPr lang="hu-HU" dirty="0" err="1"/>
              <a:t>on</a:t>
            </a:r>
            <a:r>
              <a:rPr lang="hu-HU" dirty="0"/>
              <a:t> </a:t>
            </a:r>
            <a:r>
              <a:rPr lang="hu-HU" dirty="0" err="1"/>
              <a:t>the</a:t>
            </a:r>
            <a:r>
              <a:rPr lang="hu-HU" dirty="0"/>
              <a:t> </a:t>
            </a:r>
            <a:r>
              <a:rPr lang="hu-HU" dirty="0" err="1"/>
              <a:t>steering</a:t>
            </a:r>
            <a:r>
              <a:rPr lang="hu-HU" dirty="0"/>
              <a:t> </a:t>
            </a:r>
            <a:r>
              <a:rPr lang="hu-HU" dirty="0" err="1"/>
              <a:t>wheel</a:t>
            </a:r>
            <a:r>
              <a:rPr lang="hu-HU" dirty="0"/>
              <a:t> is </a:t>
            </a:r>
            <a:r>
              <a:rPr lang="hu-HU" dirty="0" err="1"/>
              <a:t>high</a:t>
            </a:r>
            <a:r>
              <a:rPr lang="hu-HU" dirty="0"/>
              <a:t>: </a:t>
            </a:r>
            <a:r>
              <a:rPr lang="hu-HU" dirty="0" err="1"/>
              <a:t>this</a:t>
            </a:r>
            <a:r>
              <a:rPr lang="hu-HU" dirty="0"/>
              <a:t> is </a:t>
            </a:r>
            <a:r>
              <a:rPr lang="hu-HU" dirty="0" err="1"/>
              <a:t>the</a:t>
            </a:r>
            <a:r>
              <a:rPr lang="hu-HU" dirty="0"/>
              <a:t> </a:t>
            </a:r>
            <a:r>
              <a:rPr lang="hu-HU" b="1" dirty="0" err="1">
                <a:solidFill>
                  <a:srgbClr val="3333CC"/>
                </a:solidFill>
              </a:rPr>
              <a:t>right</a:t>
            </a:r>
            <a:r>
              <a:rPr lang="hu-HU" b="1" dirty="0">
                <a:solidFill>
                  <a:srgbClr val="3333CC"/>
                </a:solidFill>
              </a:rPr>
              <a:t> </a:t>
            </a:r>
            <a:r>
              <a:rPr lang="hu-HU" b="1" dirty="0" err="1">
                <a:solidFill>
                  <a:srgbClr val="3333CC"/>
                </a:solidFill>
              </a:rPr>
              <a:t>hand</a:t>
            </a:r>
            <a:r>
              <a:rPr lang="hu-HU" b="1" dirty="0">
                <a:solidFill>
                  <a:srgbClr val="3333CC"/>
                </a:solidFill>
              </a:rPr>
              <a:t>…</a:t>
            </a:r>
          </a:p>
          <a:p>
            <a:pPr marL="122632" indent="-122632"/>
            <a:r>
              <a:rPr lang="hu-HU" dirty="0"/>
              <a:t>The </a:t>
            </a:r>
            <a:r>
              <a:rPr lang="hu-HU" dirty="0" err="1"/>
              <a:t>other</a:t>
            </a:r>
            <a:r>
              <a:rPr lang="hu-HU" dirty="0"/>
              <a:t> </a:t>
            </a:r>
            <a:r>
              <a:rPr lang="hu-HU" dirty="0" err="1"/>
              <a:t>one</a:t>
            </a:r>
            <a:r>
              <a:rPr lang="hu-HU" dirty="0"/>
              <a:t> is </a:t>
            </a:r>
            <a:r>
              <a:rPr lang="hu-HU" dirty="0" err="1"/>
              <a:t>the</a:t>
            </a:r>
            <a:r>
              <a:rPr lang="hu-HU" dirty="0"/>
              <a:t> </a:t>
            </a:r>
            <a:r>
              <a:rPr lang="hu-HU" b="1" dirty="0" err="1">
                <a:solidFill>
                  <a:srgbClr val="FF0000"/>
                </a:solidFill>
              </a:rPr>
              <a:t>left</a:t>
            </a:r>
            <a:r>
              <a:rPr lang="hu-HU" b="1" dirty="0">
                <a:solidFill>
                  <a:srgbClr val="FF0000"/>
                </a:solidFill>
              </a:rPr>
              <a:t> </a:t>
            </a:r>
            <a:r>
              <a:rPr lang="hu-HU" b="1" dirty="0" err="1">
                <a:solidFill>
                  <a:srgbClr val="FF0000"/>
                </a:solidFill>
              </a:rPr>
              <a:t>hand</a:t>
            </a:r>
            <a:r>
              <a:rPr lang="hu-HU" b="1" dirty="0">
                <a:solidFill>
                  <a:srgbClr val="FF0000"/>
                </a:solidFill>
              </a:rPr>
              <a:t>…</a:t>
            </a:r>
          </a:p>
          <a:p>
            <a:pPr marL="122632" indent="-122632"/>
            <a:r>
              <a:rPr lang="hu-HU" dirty="0" err="1"/>
              <a:t>Evaluation</a:t>
            </a:r>
            <a:r>
              <a:rPr lang="hu-HU" dirty="0"/>
              <a:t> </a:t>
            </a:r>
            <a:r>
              <a:rPr lang="hu-HU" dirty="0" err="1"/>
              <a:t>should</a:t>
            </a:r>
            <a:r>
              <a:rPr lang="hu-HU" dirty="0"/>
              <a:t> be </a:t>
            </a:r>
            <a:r>
              <a:rPr lang="hu-HU" dirty="0" err="1"/>
              <a:t>constrained</a:t>
            </a:r>
            <a:r>
              <a:rPr lang="hu-HU" dirty="0"/>
              <a:t> </a:t>
            </a:r>
            <a:r>
              <a:rPr lang="hu-HU" dirty="0" err="1"/>
              <a:t>accordingly</a:t>
            </a:r>
            <a:r>
              <a:rPr lang="hu-HU" dirty="0"/>
              <a:t>…</a:t>
            </a:r>
          </a:p>
          <a:p>
            <a:pPr marL="122632" indent="-122632"/>
            <a:endParaRPr lang="hu-HU" dirty="0"/>
          </a:p>
          <a:p>
            <a:pPr marL="122632" indent="-122632"/>
            <a:endParaRPr lang="hu-HU" dirty="0"/>
          </a:p>
          <a:p>
            <a:pPr marL="122632" indent="-122632"/>
            <a:endParaRPr lang="hu-HU" dirty="0"/>
          </a:p>
          <a:p>
            <a:pPr marL="122632" indent="-122632"/>
            <a:endParaRPr lang="hu-HU" dirty="0"/>
          </a:p>
          <a:p>
            <a:pPr marL="122632" indent="-122632"/>
            <a:endParaRPr lang="hu-HU" dirty="0"/>
          </a:p>
          <a:p>
            <a:pPr marL="122632" indent="-122632"/>
            <a:endParaRPr lang="hu-HU" dirty="0"/>
          </a:p>
          <a:p>
            <a:pPr marL="2780041" lvl="8" indent="-122632"/>
            <a:r>
              <a:rPr lang="hu-HU" dirty="0"/>
              <a:t>                                               </a:t>
            </a:r>
            <a:r>
              <a:rPr lang="hu-HU" b="1" dirty="0">
                <a:solidFill>
                  <a:srgbClr val="C00000"/>
                </a:solidFill>
              </a:rPr>
              <a:t>OK!!</a:t>
            </a:r>
          </a:p>
          <a:p>
            <a:pPr marL="2780041" lvl="8" indent="-122632"/>
            <a:endParaRPr lang="hu-HU" dirty="0"/>
          </a:p>
          <a:p>
            <a:pPr marL="2780041" lvl="8" indent="-122632"/>
            <a:endParaRPr lang="hu-HU" dirty="0"/>
          </a:p>
          <a:p>
            <a:pPr marL="122632" indent="-122632"/>
            <a:r>
              <a:rPr lang="hu-HU" dirty="0"/>
              <a:t>AI has </a:t>
            </a:r>
            <a:r>
              <a:rPr lang="hu-HU" dirty="0" err="1"/>
              <a:t>two</a:t>
            </a:r>
            <a:r>
              <a:rPr lang="hu-HU" dirty="0"/>
              <a:t> </a:t>
            </a:r>
            <a:r>
              <a:rPr lang="hu-HU" dirty="0" err="1"/>
              <a:t>new</a:t>
            </a:r>
            <a:r>
              <a:rPr lang="hu-HU" dirty="0"/>
              <a:t> </a:t>
            </a:r>
            <a:r>
              <a:rPr lang="hu-HU" b="1" cap="small" dirty="0" err="1">
                <a:solidFill>
                  <a:schemeClr val="accent1">
                    <a:lumMod val="50000"/>
                  </a:schemeClr>
                </a:solidFill>
              </a:rPr>
              <a:t>samples</a:t>
            </a:r>
            <a:r>
              <a:rPr lang="hu-HU" b="1" dirty="0">
                <a:solidFill>
                  <a:srgbClr val="C00000"/>
                </a:solidFill>
              </a:rPr>
              <a:t> </a:t>
            </a:r>
            <a:r>
              <a:rPr lang="hu-HU" dirty="0" err="1"/>
              <a:t>for</a:t>
            </a:r>
            <a:r>
              <a:rPr lang="hu-HU" dirty="0"/>
              <a:t> </a:t>
            </a:r>
            <a:r>
              <a:rPr lang="hu-HU" dirty="0" err="1"/>
              <a:t>self-training</a:t>
            </a:r>
            <a:r>
              <a:rPr lang="hu-HU" dirty="0"/>
              <a:t>…</a:t>
            </a:r>
            <a:endParaRPr lang="en-US" dirty="0"/>
          </a:p>
        </p:txBody>
      </p:sp>
      <p:sp>
        <p:nvSpPr>
          <p:cNvPr id="2" name="Cím 1"/>
          <p:cNvSpPr>
            <a:spLocks noGrp="1"/>
          </p:cNvSpPr>
          <p:nvPr>
            <p:ph type="title"/>
          </p:nvPr>
        </p:nvSpPr>
        <p:spPr>
          <a:xfrm>
            <a:off x="305526" y="1053368"/>
            <a:ext cx="8586954" cy="857250"/>
          </a:xfrm>
        </p:spPr>
        <p:txBody>
          <a:bodyPr/>
          <a:lstStyle/>
          <a:p>
            <a:pPr algn="l"/>
            <a:r>
              <a:rPr lang="hu-HU" dirty="0" err="1"/>
              <a:t>Self-training</a:t>
            </a:r>
            <a:r>
              <a:rPr lang="hu-HU" dirty="0"/>
              <a:t> 1: </a:t>
            </a:r>
            <a:r>
              <a:rPr lang="hu-HU" b="1" dirty="0" err="1">
                <a:solidFill>
                  <a:schemeClr val="accent1">
                    <a:lumMod val="50000"/>
                  </a:schemeClr>
                </a:solidFill>
              </a:rPr>
              <a:t>Inference</a:t>
            </a:r>
            <a:r>
              <a:rPr lang="hu-HU" dirty="0"/>
              <a:t> </a:t>
            </a:r>
            <a:r>
              <a:rPr lang="hu-HU" dirty="0" err="1"/>
              <a:t>on</a:t>
            </a:r>
            <a:r>
              <a:rPr lang="hu-HU" dirty="0"/>
              <a:t> NN </a:t>
            </a:r>
            <a:r>
              <a:rPr lang="hu-HU" dirty="0" err="1"/>
              <a:t>outputs</a:t>
            </a:r>
            <a:endParaRPr lang="en-US" dirty="0"/>
          </a:p>
        </p:txBody>
      </p:sp>
      <p:pic>
        <p:nvPicPr>
          <p:cNvPr id="10" name="Kép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414" y="4171913"/>
            <a:ext cx="6314498" cy="2360899"/>
          </a:xfrm>
          <a:prstGeom prst="rect">
            <a:avLst/>
          </a:prstGeom>
        </p:spPr>
      </p:pic>
      <p:sp>
        <p:nvSpPr>
          <p:cNvPr id="11" name="Téglalap 10"/>
          <p:cNvSpPr>
            <a:spLocks noChangeAspect="1"/>
          </p:cNvSpPr>
          <p:nvPr/>
        </p:nvSpPr>
        <p:spPr>
          <a:xfrm>
            <a:off x="3959449" y="4149080"/>
            <a:ext cx="3184306" cy="239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 name="Szövegdoboz 2"/>
          <p:cNvSpPr txBox="1"/>
          <p:nvPr/>
        </p:nvSpPr>
        <p:spPr>
          <a:xfrm>
            <a:off x="6372200" y="1574834"/>
            <a:ext cx="928459" cy="507831"/>
          </a:xfrm>
          <a:prstGeom prst="rect">
            <a:avLst/>
          </a:prstGeom>
          <a:solidFill>
            <a:schemeClr val="accent1">
              <a:lumMod val="20000"/>
              <a:lumOff val="80000"/>
              <a:alpha val="80000"/>
            </a:schemeClr>
          </a:solidFill>
        </p:spPr>
        <p:txBody>
          <a:bodyPr wrap="none" rtlCol="0">
            <a:spAutoFit/>
          </a:bodyPr>
          <a:lstStyle/>
          <a:p>
            <a:pPr algn="ctr"/>
            <a:r>
              <a:rPr lang="hu-HU" sz="1350" b="1" dirty="0" err="1">
                <a:solidFill>
                  <a:srgbClr val="0000FF"/>
                </a:solidFill>
              </a:rPr>
              <a:t>Blue</a:t>
            </a:r>
            <a:r>
              <a:rPr lang="hu-HU" sz="1350" b="1" dirty="0">
                <a:solidFill>
                  <a:srgbClr val="0000FF"/>
                </a:solidFill>
              </a:rPr>
              <a:t>: right</a:t>
            </a:r>
          </a:p>
          <a:p>
            <a:pPr algn="ctr"/>
            <a:r>
              <a:rPr lang="hu-HU" sz="1350" b="1" dirty="0">
                <a:solidFill>
                  <a:srgbClr val="FF0000"/>
                </a:solidFill>
              </a:rPr>
              <a:t>Red: </a:t>
            </a:r>
            <a:r>
              <a:rPr lang="hu-HU" sz="1350" b="1" dirty="0" err="1">
                <a:solidFill>
                  <a:srgbClr val="FF0000"/>
                </a:solidFill>
              </a:rPr>
              <a:t>left</a:t>
            </a:r>
            <a:endParaRPr lang="en-US" sz="1350" b="1" dirty="0">
              <a:solidFill>
                <a:srgbClr val="FF0000"/>
              </a:solidFill>
            </a:endParaRPr>
          </a:p>
        </p:txBody>
      </p:sp>
      <p:sp>
        <p:nvSpPr>
          <p:cNvPr id="4" name="Szövegdoboz 3">
            <a:extLst>
              <a:ext uri="{FF2B5EF4-FFF2-40B4-BE49-F238E27FC236}">
                <a16:creationId xmlns:a16="http://schemas.microsoft.com/office/drawing/2014/main" id="{546BFC0C-4DC7-4243-8D58-37E53C5EAB89}"/>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spTree>
    <p:extLst>
      <p:ext uri="{BB962C8B-B14F-4D97-AF65-F5344CB8AC3E}">
        <p14:creationId xmlns:p14="http://schemas.microsoft.com/office/powerpoint/2010/main" val="33306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305526" y="1700808"/>
            <a:ext cx="7103165" cy="4379054"/>
          </a:xfrm>
        </p:spPr>
        <p:txBody>
          <a:bodyPr/>
          <a:lstStyle/>
          <a:p>
            <a:r>
              <a:rPr lang="hu-HU" sz="2000" dirty="0" err="1"/>
              <a:t>What</a:t>
            </a:r>
            <a:r>
              <a:rPr lang="hu-HU" sz="2000" dirty="0"/>
              <a:t> is </a:t>
            </a:r>
            <a:r>
              <a:rPr lang="hu-HU" sz="2000" dirty="0" err="1"/>
              <a:t>the</a:t>
            </a:r>
            <a:r>
              <a:rPr lang="hu-HU" sz="2000" dirty="0"/>
              <a:t> driver </a:t>
            </a:r>
            <a:r>
              <a:rPr lang="hu-HU" sz="2000" dirty="0" err="1"/>
              <a:t>looking</a:t>
            </a:r>
            <a:r>
              <a:rPr lang="hu-HU" sz="2000" dirty="0"/>
              <a:t> </a:t>
            </a:r>
            <a:r>
              <a:rPr lang="hu-HU" sz="2000" dirty="0" err="1"/>
              <a:t>at</a:t>
            </a:r>
            <a:r>
              <a:rPr lang="hu-HU" sz="2000" dirty="0"/>
              <a:t>?</a:t>
            </a:r>
          </a:p>
          <a:p>
            <a:r>
              <a:rPr lang="hu-HU" sz="2000" dirty="0" err="1"/>
              <a:t>Send</a:t>
            </a:r>
            <a:r>
              <a:rPr lang="hu-HU" sz="2000" dirty="0"/>
              <a:t> </a:t>
            </a:r>
            <a:r>
              <a:rPr lang="hu-HU" sz="2000" dirty="0" err="1"/>
              <a:t>to</a:t>
            </a:r>
            <a:r>
              <a:rPr lang="hu-HU" sz="2000" dirty="0"/>
              <a:t> Google Images and </a:t>
            </a:r>
            <a:r>
              <a:rPr lang="hu-HU" sz="2000" dirty="0" err="1"/>
              <a:t>read</a:t>
            </a:r>
            <a:r>
              <a:rPr lang="hu-HU" sz="2000" dirty="0"/>
              <a:t> </a:t>
            </a:r>
            <a:r>
              <a:rPr lang="hu-HU" sz="2000" dirty="0" err="1"/>
              <a:t>captions</a:t>
            </a:r>
            <a:r>
              <a:rPr lang="hu-HU" sz="2000" dirty="0"/>
              <a:t>: </a:t>
            </a:r>
            <a:endParaRPr lang="hu-HU" sz="2000" dirty="0" smtClean="0"/>
          </a:p>
          <a:p>
            <a:pPr lvl="1"/>
            <a:r>
              <a:rPr lang="hu-HU" sz="2000" b="1" dirty="0" smtClean="0">
                <a:solidFill>
                  <a:srgbClr val="FF0000"/>
                </a:solidFill>
              </a:rPr>
              <a:t>it </a:t>
            </a:r>
            <a:r>
              <a:rPr lang="hu-HU" sz="2000" b="1" dirty="0">
                <a:solidFill>
                  <a:srgbClr val="FF0000"/>
                </a:solidFill>
              </a:rPr>
              <a:t>is an </a:t>
            </a:r>
            <a:r>
              <a:rPr lang="hu-HU" sz="2000" b="1" dirty="0" err="1">
                <a:solidFill>
                  <a:srgbClr val="FF0000"/>
                </a:solidFill>
              </a:rPr>
              <a:t>animal</a:t>
            </a:r>
            <a:endParaRPr lang="hu-HU" sz="2000" b="1" dirty="0">
              <a:solidFill>
                <a:srgbClr val="FF0000"/>
              </a:solidFill>
            </a:endParaRPr>
          </a:p>
          <a:p>
            <a:pPr lvl="1"/>
            <a:r>
              <a:rPr lang="hu-HU" sz="2000" dirty="0" err="1"/>
              <a:t>Hmmm</a:t>
            </a:r>
            <a:r>
              <a:rPr lang="hu-HU" sz="2000" dirty="0"/>
              <a:t>… in a </a:t>
            </a:r>
            <a:r>
              <a:rPr lang="hu-HU" sz="2000" dirty="0" err="1"/>
              <a:t>car</a:t>
            </a:r>
            <a:r>
              <a:rPr lang="hu-HU" sz="2000" dirty="0"/>
              <a:t>, in </a:t>
            </a:r>
            <a:r>
              <a:rPr lang="hu-HU" sz="2000" dirty="0" err="1"/>
              <a:t>the</a:t>
            </a:r>
            <a:r>
              <a:rPr lang="hu-HU" sz="2000" dirty="0"/>
              <a:t> </a:t>
            </a:r>
            <a:r>
              <a:rPr lang="hu-HU" sz="2000" dirty="0" err="1"/>
              <a:t>driver’s</a:t>
            </a:r>
            <a:r>
              <a:rPr lang="hu-HU" sz="2000" dirty="0"/>
              <a:t> </a:t>
            </a:r>
            <a:r>
              <a:rPr lang="hu-HU" sz="2000" dirty="0" err="1"/>
              <a:t>seat</a:t>
            </a:r>
            <a:r>
              <a:rPr lang="hu-HU" sz="2000" dirty="0"/>
              <a:t>?  </a:t>
            </a:r>
          </a:p>
          <a:p>
            <a:pPr marL="203592" indent="-203592">
              <a:spcBef>
                <a:spcPts val="0"/>
              </a:spcBef>
            </a:pPr>
            <a:r>
              <a:rPr lang="hu-HU" sz="2000" dirty="0"/>
              <a:t> </a:t>
            </a:r>
            <a:r>
              <a:rPr lang="hu-HU" sz="2000" b="1" dirty="0" smtClean="0">
                <a:solidFill>
                  <a:srgbClr val="FF0000"/>
                </a:solidFill>
              </a:rPr>
              <a:t>Plus info: </a:t>
            </a:r>
            <a:r>
              <a:rPr lang="hu-HU" sz="2000" dirty="0" err="1" smtClean="0"/>
              <a:t>the</a:t>
            </a:r>
            <a:r>
              <a:rPr lang="hu-HU" sz="2000" dirty="0" smtClean="0"/>
              <a:t> </a:t>
            </a:r>
            <a:r>
              <a:rPr lang="hu-HU" sz="2000" dirty="0"/>
              <a:t>target of </a:t>
            </a:r>
            <a:r>
              <a:rPr lang="hu-HU" sz="2000" dirty="0" err="1"/>
              <a:t>the</a:t>
            </a:r>
            <a:r>
              <a:rPr lang="hu-HU" sz="2000" dirty="0"/>
              <a:t> </a:t>
            </a:r>
            <a:r>
              <a:rPr lang="hu-HU" sz="2000" dirty="0" err="1"/>
              <a:t>gaze</a:t>
            </a:r>
            <a:r>
              <a:rPr lang="hu-HU" sz="2000" dirty="0"/>
              <a:t> is </a:t>
            </a:r>
            <a:r>
              <a:rPr lang="hu-HU" sz="2000" dirty="0" err="1"/>
              <a:t>close</a:t>
            </a:r>
            <a:r>
              <a:rPr lang="hu-HU" sz="2000" dirty="0"/>
              <a:t> </a:t>
            </a:r>
            <a:r>
              <a:rPr lang="hu-HU" sz="2000" dirty="0" err="1"/>
              <a:t>to</a:t>
            </a:r>
            <a:r>
              <a:rPr lang="hu-HU" sz="2000" dirty="0"/>
              <a:t> </a:t>
            </a:r>
            <a:r>
              <a:rPr lang="hu-HU" sz="2000" dirty="0" err="1"/>
              <a:t>the</a:t>
            </a:r>
            <a:r>
              <a:rPr lang="hu-HU" sz="2000" dirty="0"/>
              <a:t> </a:t>
            </a:r>
            <a:r>
              <a:rPr lang="hu-HU" sz="2000" b="1" dirty="0" err="1" smtClean="0">
                <a:solidFill>
                  <a:srgbClr val="FF0000"/>
                </a:solidFill>
              </a:rPr>
              <a:t>wrist</a:t>
            </a:r>
            <a:endParaRPr lang="hu-HU" sz="2000" b="1" dirty="0" smtClean="0">
              <a:solidFill>
                <a:srgbClr val="FF0000"/>
              </a:solidFill>
            </a:endParaRPr>
          </a:p>
          <a:p>
            <a:pPr marL="203592" indent="-203592">
              <a:spcBef>
                <a:spcPts val="0"/>
              </a:spcBef>
            </a:pPr>
            <a:endParaRPr lang="hu-HU" sz="2000" b="1" dirty="0">
              <a:solidFill>
                <a:srgbClr val="FF0000"/>
              </a:solidFill>
            </a:endParaRPr>
          </a:p>
          <a:p>
            <a:pPr marL="203592" indent="-203592">
              <a:spcBef>
                <a:spcPts val="0"/>
              </a:spcBef>
            </a:pPr>
            <a:endParaRPr lang="hu-HU" sz="2000" b="1" dirty="0" smtClean="0">
              <a:solidFill>
                <a:srgbClr val="FF0000"/>
              </a:solidFill>
            </a:endParaRPr>
          </a:p>
          <a:p>
            <a:pPr marL="203592" indent="-203592">
              <a:spcBef>
                <a:spcPts val="0"/>
              </a:spcBef>
            </a:pPr>
            <a:endParaRPr lang="hu-HU" sz="2000" b="1" dirty="0">
              <a:solidFill>
                <a:srgbClr val="FF0000"/>
              </a:solidFill>
            </a:endParaRPr>
          </a:p>
          <a:p>
            <a:pPr marL="203592" indent="-203592">
              <a:spcBef>
                <a:spcPts val="0"/>
              </a:spcBef>
            </a:pPr>
            <a:endParaRPr lang="hu-HU" sz="2000" b="1" dirty="0" smtClean="0">
              <a:solidFill>
                <a:srgbClr val="FF0000"/>
              </a:solidFill>
            </a:endParaRPr>
          </a:p>
          <a:p>
            <a:pPr marL="203592" indent="-203592">
              <a:spcBef>
                <a:spcPts val="0"/>
              </a:spcBef>
            </a:pPr>
            <a:endParaRPr lang="hu-HU" sz="2000" b="1" dirty="0">
              <a:solidFill>
                <a:srgbClr val="FF0000"/>
              </a:solidFill>
            </a:endParaRPr>
          </a:p>
          <a:p>
            <a:pPr marL="0" indent="0">
              <a:spcBef>
                <a:spcPts val="0"/>
              </a:spcBef>
              <a:buNone/>
            </a:pPr>
            <a:endParaRPr lang="hu-HU" sz="2000" b="1" dirty="0">
              <a:solidFill>
                <a:srgbClr val="FF0000"/>
              </a:solidFill>
            </a:endParaRPr>
          </a:p>
          <a:p>
            <a:pPr marL="203592" indent="-203592">
              <a:spcBef>
                <a:spcPts val="0"/>
              </a:spcBef>
            </a:pPr>
            <a:endParaRPr lang="hu-HU" sz="2000" b="1" dirty="0">
              <a:solidFill>
                <a:srgbClr val="FF0000"/>
              </a:solidFill>
            </a:endParaRPr>
          </a:p>
          <a:p>
            <a:endParaRPr lang="hu-HU" sz="600" dirty="0"/>
          </a:p>
          <a:p>
            <a:r>
              <a:rPr lang="hu-HU" sz="2000" dirty="0" err="1"/>
              <a:t>Restrict</a:t>
            </a:r>
            <a:r>
              <a:rPr lang="hu-HU" sz="2000" dirty="0"/>
              <a:t> </a:t>
            </a:r>
            <a:r>
              <a:rPr lang="hu-HU" sz="2000" dirty="0" err="1"/>
              <a:t>search</a:t>
            </a:r>
            <a:r>
              <a:rPr lang="hu-HU" sz="2000" dirty="0"/>
              <a:t> </a:t>
            </a:r>
            <a:r>
              <a:rPr lang="hu-HU" sz="2000" dirty="0" err="1"/>
              <a:t>by</a:t>
            </a:r>
            <a:r>
              <a:rPr lang="hu-HU" sz="2000" dirty="0"/>
              <a:t> </a:t>
            </a:r>
            <a:r>
              <a:rPr lang="hu-HU" sz="2000" dirty="0" err="1"/>
              <a:t>the</a:t>
            </a:r>
            <a:r>
              <a:rPr lang="hu-HU" sz="2000" dirty="0"/>
              <a:t> </a:t>
            </a:r>
            <a:r>
              <a:rPr lang="hu-HU" sz="2000" dirty="0" err="1"/>
              <a:t>word</a:t>
            </a:r>
            <a:r>
              <a:rPr lang="hu-HU" sz="2000" dirty="0"/>
              <a:t> </a:t>
            </a:r>
            <a:r>
              <a:rPr lang="hu-HU" sz="2000" dirty="0" err="1"/>
              <a:t>wrist</a:t>
            </a:r>
            <a:r>
              <a:rPr lang="hu-HU" sz="2000" dirty="0"/>
              <a:t>. </a:t>
            </a:r>
            <a:endParaRPr lang="hu-HU" sz="2000" dirty="0" smtClean="0"/>
          </a:p>
          <a:p>
            <a:r>
              <a:rPr lang="hu-HU" sz="2000" dirty="0" err="1" smtClean="0"/>
              <a:t>Captions</a:t>
            </a:r>
            <a:r>
              <a:rPr lang="hu-HU" sz="2000" dirty="0" smtClean="0"/>
              <a:t> </a:t>
            </a:r>
            <a:r>
              <a:rPr lang="hu-HU" sz="2000" dirty="0" err="1"/>
              <a:t>say</a:t>
            </a:r>
            <a:r>
              <a:rPr lang="hu-HU" sz="2000" dirty="0"/>
              <a:t>: </a:t>
            </a:r>
            <a:r>
              <a:rPr lang="hu-HU" sz="2000" b="1" dirty="0" err="1">
                <a:solidFill>
                  <a:srgbClr val="FF0000"/>
                </a:solidFill>
              </a:rPr>
              <a:t>wristwatch</a:t>
            </a:r>
            <a:endParaRPr lang="hu-HU" sz="2000" b="1" dirty="0">
              <a:solidFill>
                <a:srgbClr val="FF0000"/>
              </a:solidFill>
            </a:endParaRPr>
          </a:p>
          <a:p>
            <a:pPr marL="0" indent="0">
              <a:buNone/>
            </a:pPr>
            <a:endParaRPr lang="hu-HU" sz="2000" b="1" dirty="0">
              <a:solidFill>
                <a:srgbClr val="C00000"/>
              </a:solidFill>
            </a:endParaRPr>
          </a:p>
        </p:txBody>
      </p:sp>
      <p:pic>
        <p:nvPicPr>
          <p:cNvPr id="6" name="Kép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6" y="3489760"/>
            <a:ext cx="5956277" cy="2108897"/>
          </a:xfrm>
          <a:prstGeom prst="rect">
            <a:avLst/>
          </a:prstGeom>
        </p:spPr>
      </p:pic>
      <p:sp>
        <p:nvSpPr>
          <p:cNvPr id="7" name="Téglalap 6"/>
          <p:cNvSpPr>
            <a:spLocks noChangeAspect="1"/>
          </p:cNvSpPr>
          <p:nvPr/>
        </p:nvSpPr>
        <p:spPr>
          <a:xfrm>
            <a:off x="1000069" y="3512976"/>
            <a:ext cx="1493493" cy="1726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 name="Téglalap 7"/>
          <p:cNvSpPr>
            <a:spLocks noChangeAspect="1"/>
          </p:cNvSpPr>
          <p:nvPr/>
        </p:nvSpPr>
        <p:spPr>
          <a:xfrm>
            <a:off x="2526697" y="4074487"/>
            <a:ext cx="1491082" cy="116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12" name="Téglalap 11"/>
          <p:cNvSpPr>
            <a:spLocks noChangeAspect="1"/>
          </p:cNvSpPr>
          <p:nvPr/>
        </p:nvSpPr>
        <p:spPr>
          <a:xfrm>
            <a:off x="4044648" y="4399737"/>
            <a:ext cx="2929046" cy="840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11" name="Cím 1"/>
          <p:cNvSpPr>
            <a:spLocks noGrp="1"/>
          </p:cNvSpPr>
          <p:nvPr>
            <p:ph type="title"/>
          </p:nvPr>
        </p:nvSpPr>
        <p:spPr>
          <a:xfrm>
            <a:off x="305526" y="1053368"/>
            <a:ext cx="8586954" cy="857250"/>
          </a:xfrm>
        </p:spPr>
        <p:txBody>
          <a:bodyPr/>
          <a:lstStyle/>
          <a:p>
            <a:pPr algn="l"/>
            <a:r>
              <a:rPr lang="hu-HU" dirty="0" err="1"/>
              <a:t>Self-training</a:t>
            </a:r>
            <a:r>
              <a:rPr lang="hu-HU" dirty="0"/>
              <a:t> 2: </a:t>
            </a:r>
            <a:r>
              <a:rPr lang="hu-HU" b="1" dirty="0" err="1">
                <a:solidFill>
                  <a:schemeClr val="accent1">
                    <a:lumMod val="50000"/>
                  </a:schemeClr>
                </a:solidFill>
              </a:rPr>
              <a:t>Inference</a:t>
            </a:r>
            <a:r>
              <a:rPr lang="hu-HU" dirty="0"/>
              <a:t> </a:t>
            </a:r>
            <a:r>
              <a:rPr lang="hu-HU" dirty="0" err="1"/>
              <a:t>on</a:t>
            </a:r>
            <a:r>
              <a:rPr lang="hu-HU" dirty="0"/>
              <a:t> BIG DATA</a:t>
            </a:r>
            <a:endParaRPr lang="en-US" dirty="0"/>
          </a:p>
        </p:txBody>
      </p:sp>
      <p:sp>
        <p:nvSpPr>
          <p:cNvPr id="2" name="Szövegdoboz 1">
            <a:extLst>
              <a:ext uri="{FF2B5EF4-FFF2-40B4-BE49-F238E27FC236}">
                <a16:creationId xmlns:a16="http://schemas.microsoft.com/office/drawing/2014/main" id="{DBBC1085-6B02-4DFC-AF8F-98751841F4A1}"/>
              </a:ext>
            </a:extLst>
          </p:cNvPr>
          <p:cNvSpPr txBox="1"/>
          <p:nvPr/>
        </p:nvSpPr>
        <p:spPr>
          <a:xfrm>
            <a:off x="3687209" y="6206253"/>
            <a:ext cx="5205271" cy="161583"/>
          </a:xfrm>
          <a:prstGeom prst="rect">
            <a:avLst/>
          </a:prstGeom>
          <a:noFill/>
        </p:spPr>
        <p:txBody>
          <a:bodyPr wrap="none" rtlCol="0">
            <a:spAutoFit/>
          </a:bodyPr>
          <a:lstStyle/>
          <a:p>
            <a:r>
              <a:rPr lang="hu-HU" sz="450" dirty="0"/>
              <a:t>Lőrincz, A., Máté Csákvári, Áron Fóthi, Z. Ádám Milacski, András Sárkány, and Z. Tősér. "</a:t>
            </a:r>
            <a:r>
              <a:rPr lang="hu-HU" sz="450" dirty="0" err="1"/>
              <a:t>Towards</a:t>
            </a:r>
            <a:r>
              <a:rPr lang="hu-HU" sz="450" dirty="0"/>
              <a:t> </a:t>
            </a:r>
            <a:r>
              <a:rPr lang="hu-HU" sz="450" dirty="0" err="1"/>
              <a:t>reasoning</a:t>
            </a:r>
            <a:r>
              <a:rPr lang="hu-HU" sz="450" dirty="0"/>
              <a:t> </a:t>
            </a:r>
            <a:r>
              <a:rPr lang="hu-HU" sz="450" dirty="0" err="1"/>
              <a:t>based</a:t>
            </a:r>
            <a:r>
              <a:rPr lang="hu-HU" sz="450" dirty="0"/>
              <a:t> </a:t>
            </a:r>
            <a:r>
              <a:rPr lang="hu-HU" sz="450" dirty="0" err="1"/>
              <a:t>representations</a:t>
            </a:r>
            <a:r>
              <a:rPr lang="hu-HU" sz="450" dirty="0"/>
              <a:t>: Deep </a:t>
            </a:r>
            <a:r>
              <a:rPr lang="hu-HU" sz="450" dirty="0" err="1"/>
              <a:t>Consistence</a:t>
            </a:r>
            <a:r>
              <a:rPr lang="hu-HU" sz="450" dirty="0"/>
              <a:t> </a:t>
            </a:r>
            <a:r>
              <a:rPr lang="hu-HU" sz="450" dirty="0" err="1"/>
              <a:t>Seeking</a:t>
            </a:r>
            <a:r>
              <a:rPr lang="hu-HU" sz="450" dirty="0"/>
              <a:t> Machine." </a:t>
            </a:r>
            <a:r>
              <a:rPr lang="hu-HU" sz="450" i="1" dirty="0"/>
              <a:t>Cognitive Systems Research</a:t>
            </a:r>
            <a:r>
              <a:rPr lang="hu-HU" sz="450" dirty="0"/>
              <a:t> 47 (2018): 92-108.</a:t>
            </a:r>
          </a:p>
        </p:txBody>
      </p:sp>
      <p:sp>
        <p:nvSpPr>
          <p:cNvPr id="13" name="Szövegdoboz 12">
            <a:extLst>
              <a:ext uri="{FF2B5EF4-FFF2-40B4-BE49-F238E27FC236}">
                <a16:creationId xmlns:a16="http://schemas.microsoft.com/office/drawing/2014/main" id="{BFA3673C-23BE-4CBC-9241-190F167A251B}"/>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pic>
        <p:nvPicPr>
          <p:cNvPr id="14" name="Kép 13">
            <a:extLst>
              <a:ext uri="{FF2B5EF4-FFF2-40B4-BE49-F238E27FC236}">
                <a16:creationId xmlns:a16="http://schemas.microsoft.com/office/drawing/2014/main" id="{DED8B1AB-A3C6-4D11-A40B-BD7F20E3B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39" r="15516" b="44873"/>
          <a:stretch/>
        </p:blipFill>
        <p:spPr>
          <a:xfrm>
            <a:off x="6394937" y="1916892"/>
            <a:ext cx="2734069" cy="1851001"/>
          </a:xfrm>
          <a:prstGeom prst="rect">
            <a:avLst/>
          </a:prstGeom>
        </p:spPr>
      </p:pic>
    </p:spTree>
    <p:extLst>
      <p:ext uri="{BB962C8B-B14F-4D97-AF65-F5344CB8AC3E}">
        <p14:creationId xmlns:p14="http://schemas.microsoft.com/office/powerpoint/2010/main" val="102789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183400" y="1660567"/>
            <a:ext cx="6807353" cy="4936785"/>
          </a:xfrm>
        </p:spPr>
        <p:txBody>
          <a:bodyPr/>
          <a:lstStyle/>
          <a:p>
            <a:pPr marL="0" indent="0">
              <a:buNone/>
            </a:pPr>
            <a:r>
              <a:rPr lang="hu-HU" b="1" dirty="0" err="1">
                <a:solidFill>
                  <a:schemeClr val="accent1">
                    <a:lumMod val="50000"/>
                  </a:schemeClr>
                </a:solidFill>
              </a:rPr>
              <a:t>Thus</a:t>
            </a:r>
            <a:r>
              <a:rPr lang="hu-HU" b="1" dirty="0">
                <a:solidFill>
                  <a:schemeClr val="accent1">
                    <a:lumMod val="50000"/>
                  </a:schemeClr>
                </a:solidFill>
              </a:rPr>
              <a:t>, he is </a:t>
            </a:r>
            <a:r>
              <a:rPr lang="hu-HU" b="1" dirty="0" err="1">
                <a:solidFill>
                  <a:schemeClr val="accent1">
                    <a:lumMod val="50000"/>
                  </a:schemeClr>
                </a:solidFill>
              </a:rPr>
              <a:t>looking</a:t>
            </a:r>
            <a:r>
              <a:rPr lang="hu-HU" b="1" dirty="0">
                <a:solidFill>
                  <a:schemeClr val="accent1">
                    <a:lumMod val="50000"/>
                  </a:schemeClr>
                </a:solidFill>
              </a:rPr>
              <a:t> </a:t>
            </a:r>
            <a:r>
              <a:rPr lang="hu-HU" b="1" dirty="0" err="1">
                <a:solidFill>
                  <a:schemeClr val="accent1">
                    <a:lumMod val="50000"/>
                  </a:schemeClr>
                </a:solidFill>
              </a:rPr>
              <a:t>at</a:t>
            </a:r>
            <a:r>
              <a:rPr lang="hu-HU" b="1" dirty="0">
                <a:solidFill>
                  <a:schemeClr val="accent1">
                    <a:lumMod val="50000"/>
                  </a:schemeClr>
                </a:solidFill>
              </a:rPr>
              <a:t> </a:t>
            </a:r>
            <a:r>
              <a:rPr lang="hu-HU" b="1" dirty="0" err="1">
                <a:solidFill>
                  <a:schemeClr val="accent1">
                    <a:lumMod val="50000"/>
                  </a:schemeClr>
                </a:solidFill>
              </a:rPr>
              <a:t>his</a:t>
            </a:r>
            <a:r>
              <a:rPr lang="hu-HU" b="1" dirty="0">
                <a:solidFill>
                  <a:schemeClr val="accent1">
                    <a:lumMod val="50000"/>
                  </a:schemeClr>
                </a:solidFill>
              </a:rPr>
              <a:t> </a:t>
            </a:r>
            <a:r>
              <a:rPr lang="hu-HU" b="1" dirty="0" err="1">
                <a:solidFill>
                  <a:schemeClr val="accent1">
                    <a:lumMod val="50000"/>
                  </a:schemeClr>
                </a:solidFill>
              </a:rPr>
              <a:t>wristwatch</a:t>
            </a:r>
            <a:endParaRPr lang="hu-HU" b="1" dirty="0">
              <a:solidFill>
                <a:schemeClr val="accent1">
                  <a:lumMod val="50000"/>
                </a:schemeClr>
              </a:solidFill>
            </a:endParaRPr>
          </a:p>
          <a:p>
            <a:pPr marL="0" indent="0">
              <a:buNone/>
            </a:pPr>
            <a:endParaRPr lang="hu-HU" sz="100" b="1" dirty="0">
              <a:solidFill>
                <a:schemeClr val="accent1">
                  <a:lumMod val="50000"/>
                </a:schemeClr>
              </a:solidFill>
            </a:endParaRPr>
          </a:p>
          <a:p>
            <a:pPr marL="0" indent="0">
              <a:buNone/>
            </a:pPr>
            <a:r>
              <a:rPr lang="hu-HU" b="1" dirty="0" err="1">
                <a:solidFill>
                  <a:schemeClr val="accent1">
                    <a:lumMod val="50000"/>
                  </a:schemeClr>
                </a:solidFill>
              </a:rPr>
              <a:t>What</a:t>
            </a:r>
            <a:r>
              <a:rPr lang="hu-HU" b="1" dirty="0">
                <a:solidFill>
                  <a:schemeClr val="accent1">
                    <a:lumMod val="50000"/>
                  </a:schemeClr>
                </a:solidFill>
              </a:rPr>
              <a:t> is </a:t>
            </a:r>
            <a:r>
              <a:rPr lang="hu-HU" b="1" dirty="0" err="1">
                <a:solidFill>
                  <a:schemeClr val="accent1">
                    <a:lumMod val="50000"/>
                  </a:schemeClr>
                </a:solidFill>
              </a:rPr>
              <a:t>the</a:t>
            </a:r>
            <a:r>
              <a:rPr lang="hu-HU" b="1" dirty="0">
                <a:solidFill>
                  <a:schemeClr val="accent1">
                    <a:lumMod val="50000"/>
                  </a:schemeClr>
                </a:solidFill>
              </a:rPr>
              <a:t> </a:t>
            </a:r>
            <a:r>
              <a:rPr lang="hu-HU" b="1" dirty="0" err="1">
                <a:solidFill>
                  <a:schemeClr val="accent1">
                    <a:lumMod val="50000"/>
                  </a:schemeClr>
                </a:solidFill>
              </a:rPr>
              <a:t>wristwatch</a:t>
            </a:r>
            <a:r>
              <a:rPr lang="hu-HU" b="1" dirty="0">
                <a:solidFill>
                  <a:schemeClr val="accent1">
                    <a:lumMod val="50000"/>
                  </a:schemeClr>
                </a:solidFill>
              </a:rPr>
              <a:t> </a:t>
            </a:r>
            <a:r>
              <a:rPr lang="hu-HU" b="1" dirty="0" err="1">
                <a:solidFill>
                  <a:schemeClr val="accent1">
                    <a:lumMod val="50000"/>
                  </a:schemeClr>
                </a:solidFill>
              </a:rPr>
              <a:t>used</a:t>
            </a:r>
            <a:r>
              <a:rPr lang="hu-HU" b="1" dirty="0">
                <a:solidFill>
                  <a:schemeClr val="accent1">
                    <a:lumMod val="50000"/>
                  </a:schemeClr>
                </a:solidFill>
              </a:rPr>
              <a:t> </a:t>
            </a:r>
            <a:r>
              <a:rPr lang="hu-HU" b="1" dirty="0" err="1">
                <a:solidFill>
                  <a:schemeClr val="accent1">
                    <a:lumMod val="50000"/>
                  </a:schemeClr>
                </a:solidFill>
              </a:rPr>
              <a:t>for</a:t>
            </a:r>
            <a:r>
              <a:rPr lang="hu-HU" b="1" dirty="0">
                <a:solidFill>
                  <a:schemeClr val="accent1">
                    <a:lumMod val="50000"/>
                  </a:schemeClr>
                </a:solidFill>
              </a:rPr>
              <a:t>? </a:t>
            </a:r>
            <a:r>
              <a:rPr lang="hu-HU" b="1" dirty="0" err="1">
                <a:solidFill>
                  <a:schemeClr val="accent1">
                    <a:lumMod val="50000"/>
                  </a:schemeClr>
                </a:solidFill>
              </a:rPr>
              <a:t>Ask</a:t>
            </a:r>
            <a:r>
              <a:rPr lang="hu-HU" b="1" dirty="0">
                <a:solidFill>
                  <a:schemeClr val="accent1">
                    <a:lumMod val="50000"/>
                  </a:schemeClr>
                </a:solidFill>
              </a:rPr>
              <a:t> ConceptNet:</a:t>
            </a: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a:buFont typeface="Symbol" panose="05050102010706020507" pitchFamily="18" charset="2"/>
              <a:buChar char="Þ"/>
            </a:pPr>
            <a:r>
              <a:rPr lang="hu-HU" dirty="0">
                <a:solidFill>
                  <a:schemeClr val="accent1">
                    <a:lumMod val="50000"/>
                  </a:schemeClr>
                </a:solidFill>
                <a:sym typeface="Symbol" panose="05050102010706020507" pitchFamily="18" charset="2"/>
              </a:rPr>
              <a:t>Puzzle </a:t>
            </a:r>
            <a:r>
              <a:rPr lang="hu-HU" dirty="0" err="1">
                <a:solidFill>
                  <a:schemeClr val="accent1">
                    <a:lumMod val="50000"/>
                  </a:schemeClr>
                </a:solidFill>
                <a:sym typeface="Symbol" panose="05050102010706020507" pitchFamily="18" charset="2"/>
              </a:rPr>
              <a:t>solved</a:t>
            </a:r>
            <a:r>
              <a:rPr lang="hu-HU" dirty="0">
                <a:solidFill>
                  <a:schemeClr val="accent1">
                    <a:lumMod val="50000"/>
                  </a:schemeClr>
                </a:solidFill>
                <a:sym typeface="Symbol" panose="05050102010706020507" pitchFamily="18" charset="2"/>
              </a:rPr>
              <a:t>, </a:t>
            </a:r>
            <a:r>
              <a:rPr lang="hu-HU" dirty="0" err="1">
                <a:solidFill>
                  <a:schemeClr val="accent1">
                    <a:lumMod val="50000"/>
                  </a:schemeClr>
                </a:solidFill>
                <a:sym typeface="Symbol" panose="05050102010706020507" pitchFamily="18" charset="2"/>
              </a:rPr>
              <a:t>action</a:t>
            </a:r>
            <a:r>
              <a:rPr lang="hu-HU" dirty="0">
                <a:solidFill>
                  <a:schemeClr val="accent1">
                    <a:lumMod val="50000"/>
                  </a:schemeClr>
                </a:solidFill>
                <a:sym typeface="Symbol" panose="05050102010706020507" pitchFamily="18" charset="2"/>
              </a:rPr>
              <a:t> has </a:t>
            </a:r>
            <a:r>
              <a:rPr lang="hu-HU" dirty="0" err="1">
                <a:solidFill>
                  <a:schemeClr val="accent1">
                    <a:lumMod val="50000"/>
                  </a:schemeClr>
                </a:solidFill>
                <a:sym typeface="Symbol" panose="05050102010706020507" pitchFamily="18" charset="2"/>
              </a:rPr>
              <a:t>become</a:t>
            </a:r>
            <a:r>
              <a:rPr lang="hu-HU" dirty="0">
                <a:solidFill>
                  <a:schemeClr val="accent1">
                    <a:lumMod val="50000"/>
                  </a:schemeClr>
                </a:solidFill>
                <a:sym typeface="Symbol" panose="05050102010706020507" pitchFamily="18" charset="2"/>
              </a:rPr>
              <a:t> </a:t>
            </a:r>
            <a:r>
              <a:rPr lang="hu-HU" dirty="0" err="1">
                <a:solidFill>
                  <a:schemeClr val="accent1">
                    <a:lumMod val="50000"/>
                  </a:schemeClr>
                </a:solidFill>
                <a:sym typeface="Symbol" panose="05050102010706020507" pitchFamily="18" charset="2"/>
              </a:rPr>
              <a:t>possible</a:t>
            </a:r>
            <a:r>
              <a:rPr lang="hu-HU" dirty="0">
                <a:solidFill>
                  <a:schemeClr val="accent1">
                    <a:lumMod val="50000"/>
                  </a:schemeClr>
                </a:solidFill>
                <a:sym typeface="Symbol" panose="05050102010706020507" pitchFamily="18" charset="2"/>
              </a:rPr>
              <a:t>…</a:t>
            </a:r>
          </a:p>
          <a:p>
            <a:pPr>
              <a:buFont typeface="Symbol" panose="05050102010706020507" pitchFamily="18" charset="2"/>
              <a:buChar char="Þ"/>
            </a:pPr>
            <a:r>
              <a:rPr lang="hu-HU" b="1" cap="small" dirty="0">
                <a:solidFill>
                  <a:schemeClr val="accent1">
                    <a:lumMod val="50000"/>
                  </a:schemeClr>
                </a:solidFill>
                <a:sym typeface="Symbol" panose="05050102010706020507" pitchFamily="18" charset="2"/>
              </a:rPr>
              <a:t>Machine </a:t>
            </a:r>
            <a:r>
              <a:rPr lang="hu-HU" b="1" cap="small" dirty="0" err="1">
                <a:solidFill>
                  <a:schemeClr val="accent1">
                    <a:lumMod val="50000"/>
                  </a:schemeClr>
                </a:solidFill>
                <a:sym typeface="Symbol" panose="05050102010706020507" pitchFamily="18" charset="2"/>
              </a:rPr>
              <a:t>will</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learn</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from</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behavioral</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feedback</a:t>
            </a:r>
            <a:endParaRPr lang="hu-HU" b="1" cap="small" dirty="0">
              <a:solidFill>
                <a:schemeClr val="accent1">
                  <a:lumMod val="50000"/>
                </a:schemeClr>
              </a:solidFill>
            </a:endParaRPr>
          </a:p>
        </p:txBody>
      </p:sp>
      <p:pic>
        <p:nvPicPr>
          <p:cNvPr id="13" name="Kép 12"/>
          <p:cNvPicPr>
            <a:picLocks noChangeAspect="1"/>
          </p:cNvPicPr>
          <p:nvPr/>
        </p:nvPicPr>
        <p:blipFill>
          <a:blip r:embed="rId2"/>
          <a:stretch>
            <a:fillRect/>
          </a:stretch>
        </p:blipFill>
        <p:spPr>
          <a:xfrm>
            <a:off x="2441939" y="2766006"/>
            <a:ext cx="3940000" cy="390378"/>
          </a:xfrm>
          <a:prstGeom prst="rect">
            <a:avLst/>
          </a:prstGeom>
        </p:spPr>
      </p:pic>
      <p:pic>
        <p:nvPicPr>
          <p:cNvPr id="14" name="Kép 13"/>
          <p:cNvPicPr>
            <a:picLocks noChangeAspect="1"/>
          </p:cNvPicPr>
          <p:nvPr/>
        </p:nvPicPr>
        <p:blipFill>
          <a:blip r:embed="rId3"/>
          <a:stretch>
            <a:fillRect/>
          </a:stretch>
        </p:blipFill>
        <p:spPr>
          <a:xfrm>
            <a:off x="2441939" y="3089910"/>
            <a:ext cx="2756740" cy="330320"/>
          </a:xfrm>
          <a:prstGeom prst="rect">
            <a:avLst/>
          </a:prstGeom>
        </p:spPr>
      </p:pic>
      <p:sp>
        <p:nvSpPr>
          <p:cNvPr id="15" name="Téglalap 14"/>
          <p:cNvSpPr/>
          <p:nvPr/>
        </p:nvSpPr>
        <p:spPr>
          <a:xfrm>
            <a:off x="2178687" y="2675950"/>
            <a:ext cx="3966727" cy="744280"/>
          </a:xfrm>
          <a:prstGeom prst="rect">
            <a:avLst/>
          </a:prstGeom>
          <a:solidFill>
            <a:srgbClr val="FFFF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ím 1"/>
          <p:cNvSpPr txBox="1">
            <a:spLocks/>
          </p:cNvSpPr>
          <p:nvPr/>
        </p:nvSpPr>
        <p:spPr>
          <a:xfrm>
            <a:off x="305526" y="1053368"/>
            <a:ext cx="858695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hu-HU" sz="3300" dirty="0" err="1"/>
              <a:t>Self-training</a:t>
            </a:r>
            <a:r>
              <a:rPr lang="hu-HU" sz="3300" dirty="0"/>
              <a:t> 3: </a:t>
            </a:r>
            <a:r>
              <a:rPr lang="hu-HU" sz="3300" b="1" dirty="0" err="1">
                <a:solidFill>
                  <a:schemeClr val="accent1">
                    <a:lumMod val="50000"/>
                  </a:schemeClr>
                </a:solidFill>
              </a:rPr>
              <a:t>Inference</a:t>
            </a:r>
            <a:r>
              <a:rPr lang="hu-HU" sz="3300" dirty="0"/>
              <a:t> </a:t>
            </a:r>
            <a:r>
              <a:rPr lang="hu-HU" sz="3300" dirty="0" err="1"/>
              <a:t>on</a:t>
            </a:r>
            <a:r>
              <a:rPr lang="hu-HU" sz="3300" dirty="0"/>
              <a:t> </a:t>
            </a:r>
            <a:r>
              <a:rPr lang="hu-HU" sz="3300" dirty="0" err="1"/>
              <a:t>knowledge</a:t>
            </a:r>
            <a:r>
              <a:rPr lang="hu-HU" sz="3300" dirty="0"/>
              <a:t> </a:t>
            </a:r>
            <a:r>
              <a:rPr lang="hu-HU" sz="3300" dirty="0" err="1"/>
              <a:t>base</a:t>
            </a:r>
            <a:endParaRPr lang="en-US" sz="3300" dirty="0"/>
          </a:p>
        </p:txBody>
      </p:sp>
      <p:pic>
        <p:nvPicPr>
          <p:cNvPr id="16" name="Kép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476" y="3489760"/>
            <a:ext cx="5956277" cy="2108897"/>
          </a:xfrm>
          <a:prstGeom prst="rect">
            <a:avLst/>
          </a:prstGeom>
        </p:spPr>
      </p:pic>
      <p:pic>
        <p:nvPicPr>
          <p:cNvPr id="20" name="Kép 19"/>
          <p:cNvPicPr>
            <a:picLocks noChangeAspect="1"/>
          </p:cNvPicPr>
          <p:nvPr/>
        </p:nvPicPr>
        <p:blipFill rotWithShape="1">
          <a:blip r:embed="rId5" cstate="print">
            <a:extLst>
              <a:ext uri="{28A0092B-C50C-407E-A947-70E740481C1C}">
                <a14:useLocalDpi xmlns:a14="http://schemas.microsoft.com/office/drawing/2010/main" val="0"/>
              </a:ext>
            </a:extLst>
          </a:blip>
          <a:srcRect l="54039" r="15516" b="44873"/>
          <a:stretch/>
        </p:blipFill>
        <p:spPr>
          <a:xfrm>
            <a:off x="6394937" y="1916892"/>
            <a:ext cx="2734069" cy="1851001"/>
          </a:xfrm>
          <a:prstGeom prst="rect">
            <a:avLst/>
          </a:prstGeom>
        </p:spPr>
      </p:pic>
      <p:sp>
        <p:nvSpPr>
          <p:cNvPr id="10" name="Szövegdoboz 9">
            <a:extLst>
              <a:ext uri="{FF2B5EF4-FFF2-40B4-BE49-F238E27FC236}">
                <a16:creationId xmlns:a16="http://schemas.microsoft.com/office/drawing/2014/main" id="{58FF1D27-9E00-4923-8361-6642C90C6D02}"/>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spTree>
    <p:extLst>
      <p:ext uri="{BB962C8B-B14F-4D97-AF65-F5344CB8AC3E}">
        <p14:creationId xmlns:p14="http://schemas.microsoft.com/office/powerpoint/2010/main" val="27821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6F1901-9985-4775-B94A-C74292CCBF3A}"/>
              </a:ext>
            </a:extLst>
          </p:cNvPr>
          <p:cNvSpPr>
            <a:spLocks noGrp="1"/>
          </p:cNvSpPr>
          <p:nvPr>
            <p:ph type="body" sz="quarter" idx="15"/>
          </p:nvPr>
        </p:nvSpPr>
        <p:spPr>
          <a:xfrm>
            <a:off x="467548" y="404671"/>
            <a:ext cx="7632844" cy="576057"/>
          </a:xfrm>
        </p:spPr>
        <p:txBody>
          <a:bodyPr/>
          <a:lstStyle/>
          <a:p>
            <a:r>
              <a:rPr lang="hu-HU" dirty="0" err="1"/>
              <a:t>If</a:t>
            </a:r>
            <a:r>
              <a:rPr lang="hu-HU" dirty="0"/>
              <a:t> </a:t>
            </a:r>
            <a:r>
              <a:rPr lang="hu-HU" dirty="0" err="1"/>
              <a:t>you</a:t>
            </a:r>
            <a:r>
              <a:rPr lang="hu-HU" dirty="0"/>
              <a:t> </a:t>
            </a:r>
            <a:r>
              <a:rPr lang="hu-HU" dirty="0" err="1"/>
              <a:t>are</a:t>
            </a:r>
            <a:r>
              <a:rPr lang="hu-HU" dirty="0"/>
              <a:t> </a:t>
            </a:r>
            <a:r>
              <a:rPr lang="hu-HU" dirty="0" err="1"/>
              <a:t>interested</a:t>
            </a:r>
            <a:r>
              <a:rPr lang="hu-HU" dirty="0"/>
              <a:t> in </a:t>
            </a:r>
            <a:r>
              <a:rPr lang="hu-HU" dirty="0" err="1"/>
              <a:t>NLP</a:t>
            </a:r>
            <a:r>
              <a:rPr lang="hu-HU" dirty="0"/>
              <a:t> and dialogs</a:t>
            </a:r>
          </a:p>
        </p:txBody>
      </p:sp>
      <p:sp>
        <p:nvSpPr>
          <p:cNvPr id="5" name="Text Placeholder 4">
            <a:extLst>
              <a:ext uri="{FF2B5EF4-FFF2-40B4-BE49-F238E27FC236}">
                <a16:creationId xmlns:a16="http://schemas.microsoft.com/office/drawing/2014/main" id="{9EFDDD26-3B9D-49F3-8A3C-38B73B41EF24}"/>
              </a:ext>
            </a:extLst>
          </p:cNvPr>
          <p:cNvSpPr>
            <a:spLocks noGrp="1"/>
          </p:cNvSpPr>
          <p:nvPr>
            <p:ph type="body" sz="quarter" idx="16"/>
          </p:nvPr>
        </p:nvSpPr>
        <p:spPr/>
        <p:txBody>
          <a:bodyPr/>
          <a:lstStyle/>
          <a:p>
            <a:endParaRPr lang="hu-HU" dirty="0"/>
          </a:p>
          <a:p>
            <a:pPr indent="0">
              <a:buNone/>
            </a:pPr>
            <a:r>
              <a:rPr lang="hu-HU" sz="1800" dirty="0">
                <a:hlinkClick r:id="rId2"/>
              </a:rPr>
              <a:t>https://github.com/INK-USC/KagNet</a:t>
            </a:r>
            <a:r>
              <a:rPr lang="hu-HU" sz="1800" dirty="0"/>
              <a:t> </a:t>
            </a:r>
          </a:p>
          <a:p>
            <a:pPr indent="0">
              <a:buNone/>
            </a:pPr>
            <a:endParaRPr lang="hu-HU" sz="1800" dirty="0"/>
          </a:p>
          <a:p>
            <a:pPr indent="0">
              <a:buNone/>
            </a:pPr>
            <a:r>
              <a:rPr lang="en-US" sz="1800" dirty="0" err="1"/>
              <a:t>KagNet</a:t>
            </a:r>
            <a:r>
              <a:rPr lang="en-US" sz="1800" dirty="0"/>
              <a:t>: Knowledge-Aware Graph Networks for Commonsense Reasoning</a:t>
            </a:r>
            <a:endParaRPr lang="hu-HU" sz="1800" dirty="0"/>
          </a:p>
          <a:p>
            <a:pPr indent="0">
              <a:buNone/>
            </a:pPr>
            <a:endParaRPr lang="hu-HU" sz="1800" dirty="0"/>
          </a:p>
          <a:p>
            <a:pPr marL="342900" indent="-342900">
              <a:buFont typeface="Wingdings" panose="05000000000000000000" pitchFamily="2" charset="2"/>
              <a:buChar char="è"/>
            </a:pPr>
            <a:r>
              <a:rPr lang="hu-HU" sz="1800" dirty="0" err="1">
                <a:sym typeface="Wingdings" panose="05000000000000000000" pitchFamily="2" charset="2"/>
              </a:rPr>
              <a:t>It</a:t>
            </a:r>
            <a:r>
              <a:rPr lang="hu-HU" sz="1800" dirty="0">
                <a:sym typeface="Wingdings" panose="05000000000000000000" pitchFamily="2" charset="2"/>
              </a:rPr>
              <a:t> </a:t>
            </a:r>
            <a:r>
              <a:rPr lang="hu-HU" sz="1800" dirty="0" err="1">
                <a:sym typeface="Wingdings" panose="05000000000000000000" pitchFamily="2" charset="2"/>
              </a:rPr>
              <a:t>uses</a:t>
            </a:r>
            <a:r>
              <a:rPr lang="hu-HU" sz="1800" dirty="0">
                <a:sym typeface="Wingdings" panose="05000000000000000000" pitchFamily="2" charset="2"/>
              </a:rPr>
              <a:t> ConceptNet</a:t>
            </a:r>
          </a:p>
          <a:p>
            <a:pPr indent="0">
              <a:buNone/>
            </a:pPr>
            <a:endParaRPr lang="hu-HU" dirty="0"/>
          </a:p>
        </p:txBody>
      </p:sp>
      <p:pic>
        <p:nvPicPr>
          <p:cNvPr id="3074" name="Picture 2">
            <a:extLst>
              <a:ext uri="{FF2B5EF4-FFF2-40B4-BE49-F238E27FC236}">
                <a16:creationId xmlns:a16="http://schemas.microsoft.com/office/drawing/2014/main" id="{AF24E96C-E25B-41C7-BAD6-A4E10FC795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571" y="3573016"/>
            <a:ext cx="6845494" cy="29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04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zövegdoboz 7"/>
          <p:cNvSpPr txBox="1"/>
          <p:nvPr/>
        </p:nvSpPr>
        <p:spPr>
          <a:xfrm>
            <a:off x="827584" y="907181"/>
            <a:ext cx="7486345" cy="400110"/>
          </a:xfrm>
          <a:prstGeom prst="rect">
            <a:avLst/>
          </a:prstGeom>
          <a:noFill/>
        </p:spPr>
        <p:txBody>
          <a:bodyPr wrap="none" rtlCol="0">
            <a:spAutoFit/>
          </a:bodyPr>
          <a:lstStyle/>
          <a:p>
            <a:r>
              <a:rPr lang="hu-HU" sz="2000" dirty="0">
                <a:solidFill>
                  <a:srgbClr val="C00000"/>
                </a:solidFill>
              </a:rPr>
              <a:t>(a)                        (b)                         (c)                                 (d)</a:t>
            </a:r>
            <a:endParaRPr lang="en-US" sz="2000" dirty="0">
              <a:solidFill>
                <a:srgbClr val="C00000"/>
              </a:solidFill>
            </a:endParaRPr>
          </a:p>
        </p:txBody>
      </p:sp>
      <p:pic>
        <p:nvPicPr>
          <p:cNvPr id="3" name="Kép 2"/>
          <p:cNvPicPr>
            <a:picLocks noChangeAspect="1"/>
          </p:cNvPicPr>
          <p:nvPr/>
        </p:nvPicPr>
        <p:blipFill>
          <a:blip r:embed="rId2"/>
          <a:stretch>
            <a:fillRect/>
          </a:stretch>
        </p:blipFill>
        <p:spPr>
          <a:xfrm>
            <a:off x="84156" y="1356955"/>
            <a:ext cx="8986598" cy="2808312"/>
          </a:xfrm>
          <a:prstGeom prst="rect">
            <a:avLst/>
          </a:prstGeom>
        </p:spPr>
      </p:pic>
      <p:sp>
        <p:nvSpPr>
          <p:cNvPr id="4" name="Téglalap 3"/>
          <p:cNvSpPr/>
          <p:nvPr/>
        </p:nvSpPr>
        <p:spPr>
          <a:xfrm>
            <a:off x="2118381" y="1356955"/>
            <a:ext cx="187220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églalap 4"/>
          <p:cNvSpPr/>
          <p:nvPr/>
        </p:nvSpPr>
        <p:spPr>
          <a:xfrm>
            <a:off x="4062597" y="1356955"/>
            <a:ext cx="2160240"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églalap 5"/>
          <p:cNvSpPr/>
          <p:nvPr/>
        </p:nvSpPr>
        <p:spPr>
          <a:xfrm>
            <a:off x="6294844" y="1356955"/>
            <a:ext cx="2775909"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Kép 6"/>
          <p:cNvPicPr>
            <a:picLocks noChangeAspect="1"/>
          </p:cNvPicPr>
          <p:nvPr/>
        </p:nvPicPr>
        <p:blipFill rotWithShape="1">
          <a:blip r:embed="rId3" cstate="print">
            <a:extLst>
              <a:ext uri="{28A0092B-C50C-407E-A947-70E740481C1C}">
                <a14:useLocalDpi xmlns:a14="http://schemas.microsoft.com/office/drawing/2010/main" val="0"/>
              </a:ext>
            </a:extLst>
          </a:blip>
          <a:srcRect l="28640" t="18565" r="3645" b="1739"/>
          <a:stretch/>
        </p:blipFill>
        <p:spPr>
          <a:xfrm>
            <a:off x="6282037" y="4215740"/>
            <a:ext cx="2789717" cy="2292894"/>
          </a:xfrm>
          <a:prstGeom prst="rect">
            <a:avLst/>
          </a:prstGeom>
        </p:spPr>
      </p:pic>
      <p:sp>
        <p:nvSpPr>
          <p:cNvPr id="13" name="Téglalap 12"/>
          <p:cNvSpPr/>
          <p:nvPr/>
        </p:nvSpPr>
        <p:spPr>
          <a:xfrm>
            <a:off x="6294844" y="4215739"/>
            <a:ext cx="2776910" cy="2292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zövegdoboz 11">
            <a:extLst>
              <a:ext uri="{FF2B5EF4-FFF2-40B4-BE49-F238E27FC236}">
                <a16:creationId xmlns:a16="http://schemas.microsoft.com/office/drawing/2014/main" id="{29BC28E3-7558-4742-9128-6289DF0E7CD9}"/>
              </a:ext>
            </a:extLst>
          </p:cNvPr>
          <p:cNvSpPr txBox="1"/>
          <p:nvPr/>
        </p:nvSpPr>
        <p:spPr>
          <a:xfrm>
            <a:off x="827584" y="4521262"/>
            <a:ext cx="2952328" cy="1323439"/>
          </a:xfrm>
          <a:prstGeom prst="rect">
            <a:avLst/>
          </a:prstGeom>
          <a:noFill/>
        </p:spPr>
        <p:txBody>
          <a:bodyPr wrap="square" rtlCol="0">
            <a:spAutoFit/>
          </a:bodyPr>
          <a:lstStyle/>
          <a:p>
            <a:r>
              <a:rPr lang="hu-HU" sz="2000" dirty="0">
                <a:solidFill>
                  <a:srgbClr val="C00000"/>
                </a:solidFill>
              </a:rPr>
              <a:t>(a): </a:t>
            </a:r>
            <a:r>
              <a:rPr lang="hu-HU" sz="2000" dirty="0" err="1">
                <a:solidFill>
                  <a:srgbClr val="C00000"/>
                </a:solidFill>
              </a:rPr>
              <a:t>training</a:t>
            </a:r>
            <a:r>
              <a:rPr lang="hu-HU" sz="2000" dirty="0">
                <a:solidFill>
                  <a:srgbClr val="C00000"/>
                </a:solidFill>
              </a:rPr>
              <a:t> </a:t>
            </a:r>
            <a:r>
              <a:rPr lang="hu-HU" sz="2000" dirty="0" err="1">
                <a:solidFill>
                  <a:srgbClr val="C00000"/>
                </a:solidFill>
              </a:rPr>
              <a:t>example</a:t>
            </a:r>
            <a:endParaRPr lang="hu-HU" sz="2000" dirty="0">
              <a:solidFill>
                <a:srgbClr val="C00000"/>
              </a:solidFill>
            </a:endParaRPr>
          </a:p>
          <a:p>
            <a:r>
              <a:rPr lang="hu-HU" sz="2000" dirty="0">
                <a:solidFill>
                  <a:srgbClr val="C00000"/>
                </a:solidFill>
              </a:rPr>
              <a:t>(b): </a:t>
            </a:r>
            <a:r>
              <a:rPr lang="hu-HU" sz="2000" dirty="0" err="1">
                <a:solidFill>
                  <a:srgbClr val="C00000"/>
                </a:solidFill>
              </a:rPr>
              <a:t>on</a:t>
            </a:r>
            <a:r>
              <a:rPr lang="hu-HU" sz="2000" dirty="0">
                <a:solidFill>
                  <a:srgbClr val="C00000"/>
                </a:solidFill>
              </a:rPr>
              <a:t> </a:t>
            </a:r>
            <a:r>
              <a:rPr lang="hu-HU" sz="2000" dirty="0" err="1">
                <a:solidFill>
                  <a:srgbClr val="C00000"/>
                </a:solidFill>
              </a:rPr>
              <a:t>road</a:t>
            </a:r>
            <a:endParaRPr lang="hu-HU" sz="2000" dirty="0">
              <a:solidFill>
                <a:srgbClr val="C00000"/>
              </a:solidFill>
            </a:endParaRPr>
          </a:p>
          <a:p>
            <a:r>
              <a:rPr lang="hu-HU" sz="2000" dirty="0">
                <a:solidFill>
                  <a:srgbClr val="C00000"/>
                </a:solidFill>
              </a:rPr>
              <a:t>(c): </a:t>
            </a:r>
            <a:r>
              <a:rPr lang="hu-HU" sz="2000" dirty="0" err="1">
                <a:solidFill>
                  <a:srgbClr val="C00000"/>
                </a:solidFill>
              </a:rPr>
              <a:t>accross</a:t>
            </a:r>
            <a:r>
              <a:rPr lang="hu-HU" sz="2000" dirty="0">
                <a:solidFill>
                  <a:srgbClr val="C00000"/>
                </a:solidFill>
              </a:rPr>
              <a:t> </a:t>
            </a:r>
            <a:r>
              <a:rPr lang="hu-HU" sz="2000" dirty="0" err="1">
                <a:solidFill>
                  <a:srgbClr val="C00000"/>
                </a:solidFill>
              </a:rPr>
              <a:t>the</a:t>
            </a:r>
            <a:r>
              <a:rPr lang="hu-HU" sz="2000" dirty="0">
                <a:solidFill>
                  <a:srgbClr val="C00000"/>
                </a:solidFill>
              </a:rPr>
              <a:t> </a:t>
            </a:r>
            <a:r>
              <a:rPr lang="hu-HU" sz="2000" dirty="0" err="1">
                <a:solidFill>
                  <a:srgbClr val="C00000"/>
                </a:solidFill>
              </a:rPr>
              <a:t>road</a:t>
            </a:r>
            <a:r>
              <a:rPr lang="hu-HU" sz="2000" dirty="0">
                <a:solidFill>
                  <a:srgbClr val="C00000"/>
                </a:solidFill>
              </a:rPr>
              <a:t>…</a:t>
            </a:r>
          </a:p>
          <a:p>
            <a:r>
              <a:rPr lang="hu-HU" sz="2000" dirty="0">
                <a:solidFill>
                  <a:srgbClr val="C00000"/>
                </a:solidFill>
              </a:rPr>
              <a:t>(d): </a:t>
            </a:r>
            <a:r>
              <a:rPr lang="hu-HU" sz="2000" dirty="0" err="1">
                <a:solidFill>
                  <a:srgbClr val="C00000"/>
                </a:solidFill>
              </a:rPr>
              <a:t>at</a:t>
            </a:r>
            <a:r>
              <a:rPr lang="hu-HU" sz="2000" dirty="0">
                <a:solidFill>
                  <a:srgbClr val="C00000"/>
                </a:solidFill>
              </a:rPr>
              <a:t> </a:t>
            </a:r>
            <a:r>
              <a:rPr lang="hu-HU" sz="2000" dirty="0" err="1">
                <a:solidFill>
                  <a:srgbClr val="C00000"/>
                </a:solidFill>
              </a:rPr>
              <a:t>the</a:t>
            </a:r>
            <a:r>
              <a:rPr lang="hu-HU" sz="2000" dirty="0">
                <a:solidFill>
                  <a:srgbClr val="C00000"/>
                </a:solidFill>
              </a:rPr>
              <a:t> </a:t>
            </a:r>
            <a:r>
              <a:rPr lang="hu-HU" sz="2000" dirty="0" err="1">
                <a:solidFill>
                  <a:srgbClr val="C00000"/>
                </a:solidFill>
              </a:rPr>
              <a:t>office</a:t>
            </a:r>
            <a:r>
              <a:rPr lang="hu-HU" sz="2000" dirty="0">
                <a:solidFill>
                  <a:srgbClr val="C00000"/>
                </a:solidFill>
              </a:rPr>
              <a:t> </a:t>
            </a:r>
            <a:r>
              <a:rPr lang="hu-HU" sz="2000" dirty="0" err="1">
                <a:solidFill>
                  <a:srgbClr val="C00000"/>
                </a:solidFill>
              </a:rPr>
              <a:t>desk</a:t>
            </a:r>
            <a:r>
              <a:rPr lang="hu-HU" sz="2000" dirty="0">
                <a:solidFill>
                  <a:srgbClr val="C00000"/>
                </a:solidFill>
              </a:rPr>
              <a:t>…</a:t>
            </a:r>
          </a:p>
        </p:txBody>
      </p:sp>
      <p:sp>
        <p:nvSpPr>
          <p:cNvPr id="15" name="Cím 1">
            <a:extLst>
              <a:ext uri="{FF2B5EF4-FFF2-40B4-BE49-F238E27FC236}">
                <a16:creationId xmlns:a16="http://schemas.microsoft.com/office/drawing/2014/main" id="{E91DE478-3C0B-446A-8347-E880BD518A1B}"/>
              </a:ext>
            </a:extLst>
          </p:cNvPr>
          <p:cNvSpPr txBox="1">
            <a:spLocks/>
          </p:cNvSpPr>
          <p:nvPr/>
        </p:nvSpPr>
        <p:spPr>
          <a:xfrm>
            <a:off x="827584" y="87896"/>
            <a:ext cx="8148385" cy="7688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hu-HU" sz="2700" dirty="0" smtClean="0"/>
              <a:t> </a:t>
            </a:r>
            <a:r>
              <a:rPr lang="hu-HU" sz="2700" dirty="0">
                <a:sym typeface="Wingdings" panose="05000000000000000000" pitchFamily="2" charset="2"/>
              </a:rPr>
              <a:t> </a:t>
            </a:r>
            <a:r>
              <a:rPr lang="hu-HU" sz="2700" dirty="0" err="1">
                <a:sym typeface="Wingdings" panose="05000000000000000000" pitchFamily="2" charset="2"/>
              </a:rPr>
              <a:t>E</a:t>
            </a:r>
            <a:r>
              <a:rPr lang="hu-HU" sz="2700" dirty="0" err="1"/>
              <a:t>nvironment</a:t>
            </a:r>
            <a:r>
              <a:rPr lang="hu-HU" sz="2700" dirty="0"/>
              <a:t> </a:t>
            </a:r>
            <a:r>
              <a:rPr lang="hu-HU" sz="2700" dirty="0" err="1" smtClean="0"/>
              <a:t>influences</a:t>
            </a:r>
            <a:r>
              <a:rPr lang="hu-HU" sz="2700" dirty="0" smtClean="0"/>
              <a:t> </a:t>
            </a:r>
            <a:r>
              <a:rPr lang="hu-HU" sz="2700" dirty="0" err="1"/>
              <a:t>classification</a:t>
            </a:r>
            <a:r>
              <a:rPr lang="hu-HU" sz="2700" dirty="0"/>
              <a:t>.</a:t>
            </a:r>
          </a:p>
        </p:txBody>
      </p:sp>
      <p:sp>
        <p:nvSpPr>
          <p:cNvPr id="16" name="Cím 1">
            <a:extLst>
              <a:ext uri="{FF2B5EF4-FFF2-40B4-BE49-F238E27FC236}">
                <a16:creationId xmlns:a16="http://schemas.microsoft.com/office/drawing/2014/main" id="{697CF7AE-280E-4548-AAB8-92EA11BBFDA6}"/>
              </a:ext>
            </a:extLst>
          </p:cNvPr>
          <p:cNvSpPr txBox="1">
            <a:spLocks/>
          </p:cNvSpPr>
          <p:nvPr/>
        </p:nvSpPr>
        <p:spPr>
          <a:xfrm>
            <a:off x="2486566" y="2029717"/>
            <a:ext cx="3465053" cy="1021517"/>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2700" dirty="0" err="1"/>
              <a:t>BUT</a:t>
            </a:r>
            <a:r>
              <a:rPr lang="hu-HU" sz="2700" dirty="0"/>
              <a:t>: </a:t>
            </a:r>
            <a:r>
              <a:rPr lang="hu-HU" sz="2700" dirty="0" err="1"/>
              <a:t>this</a:t>
            </a:r>
            <a:r>
              <a:rPr lang="hu-HU" sz="2700" dirty="0"/>
              <a:t> </a:t>
            </a:r>
            <a:r>
              <a:rPr lang="hu-HU" sz="2700" dirty="0" err="1"/>
              <a:t>was</a:t>
            </a:r>
            <a:r>
              <a:rPr lang="hu-HU" sz="2700" dirty="0"/>
              <a:t> a </a:t>
            </a:r>
            <a:r>
              <a:rPr lang="hu-HU" sz="2700" dirty="0" err="1"/>
              <a:t>horse</a:t>
            </a:r>
            <a:r>
              <a:rPr lang="hu-HU" sz="2700" dirty="0"/>
              <a:t>...</a:t>
            </a:r>
          </a:p>
          <a:p>
            <a:r>
              <a:rPr lang="hu-HU" sz="2700" dirty="0" err="1"/>
              <a:t>How</a:t>
            </a:r>
            <a:r>
              <a:rPr lang="hu-HU" sz="2700" dirty="0"/>
              <a:t> </a:t>
            </a:r>
            <a:r>
              <a:rPr lang="hu-HU" sz="2700" dirty="0" err="1"/>
              <a:t>do</a:t>
            </a:r>
            <a:r>
              <a:rPr lang="hu-HU" sz="2700" dirty="0"/>
              <a:t> </a:t>
            </a:r>
            <a:r>
              <a:rPr lang="hu-HU" sz="2700" dirty="0" err="1"/>
              <a:t>you</a:t>
            </a:r>
            <a:r>
              <a:rPr lang="hu-HU" sz="2700" dirty="0"/>
              <a:t> </a:t>
            </a:r>
            <a:r>
              <a:rPr lang="hu-HU" sz="2700" dirty="0" err="1"/>
              <a:t>know</a:t>
            </a:r>
            <a:r>
              <a:rPr lang="hu-HU" sz="2700" dirty="0"/>
              <a:t>? </a:t>
            </a:r>
            <a:endParaRPr lang="en-US" sz="2700" dirty="0"/>
          </a:p>
        </p:txBody>
      </p:sp>
    </p:spTree>
    <p:extLst>
      <p:ext uri="{BB962C8B-B14F-4D97-AF65-F5344CB8AC3E}">
        <p14:creationId xmlns:p14="http://schemas.microsoft.com/office/powerpoint/2010/main" val="41831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88540" y="620688"/>
          <a:ext cx="9000492" cy="5454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zövegdoboz 1">
            <a:extLst>
              <a:ext uri="{FF2B5EF4-FFF2-40B4-BE49-F238E27FC236}">
                <a16:creationId xmlns:a16="http://schemas.microsoft.com/office/drawing/2014/main" id="{BDF95E62-CCB5-478D-ADD6-C7985FAD41DC}"/>
              </a:ext>
            </a:extLst>
          </p:cNvPr>
          <p:cNvSpPr txBox="1"/>
          <p:nvPr/>
        </p:nvSpPr>
        <p:spPr>
          <a:xfrm>
            <a:off x="251520" y="6099365"/>
            <a:ext cx="1956048" cy="369332"/>
          </a:xfrm>
          <a:prstGeom prst="rect">
            <a:avLst/>
          </a:prstGeom>
          <a:noFill/>
        </p:spPr>
        <p:txBody>
          <a:bodyPr wrap="none" rtlCol="0">
            <a:spAutoFit/>
          </a:bodyPr>
          <a:lstStyle/>
          <a:p>
            <a:r>
              <a:rPr lang="hu-HU" dirty="0"/>
              <a:t>lorincz@inf.elte.hu</a:t>
            </a:r>
          </a:p>
        </p:txBody>
      </p:sp>
      <p:sp>
        <p:nvSpPr>
          <p:cNvPr id="3" name="TextBox 2">
            <a:extLst>
              <a:ext uri="{FF2B5EF4-FFF2-40B4-BE49-F238E27FC236}">
                <a16:creationId xmlns:a16="http://schemas.microsoft.com/office/drawing/2014/main" id="{E014C2CE-0839-4415-B37E-6A6BFE8C8455}"/>
              </a:ext>
            </a:extLst>
          </p:cNvPr>
          <p:cNvSpPr txBox="1"/>
          <p:nvPr/>
        </p:nvSpPr>
        <p:spPr>
          <a:xfrm>
            <a:off x="1907704" y="3861048"/>
            <a:ext cx="4390433" cy="1938992"/>
          </a:xfrm>
          <a:prstGeom prst="rect">
            <a:avLst/>
          </a:prstGeom>
          <a:solidFill>
            <a:schemeClr val="bg1"/>
          </a:solidFill>
        </p:spPr>
        <p:txBody>
          <a:bodyPr wrap="none" rtlCol="0">
            <a:spAutoFit/>
          </a:bodyPr>
          <a:lstStyle/>
          <a:p>
            <a:r>
              <a:rPr lang="hu-HU" sz="4000" dirty="0" smtClean="0"/>
              <a:t>BUT, </a:t>
            </a:r>
            <a:r>
              <a:rPr lang="hu-HU" sz="4000" dirty="0"/>
              <a:t>go </a:t>
            </a:r>
            <a:r>
              <a:rPr lang="hu-HU" sz="4000" dirty="0" err="1"/>
              <a:t>further</a:t>
            </a:r>
            <a:r>
              <a:rPr lang="hu-HU" sz="4000" dirty="0"/>
              <a:t> </a:t>
            </a:r>
          </a:p>
          <a:p>
            <a:pPr marL="457200" indent="-457200">
              <a:buFontTx/>
              <a:buChar char="-"/>
            </a:pPr>
            <a:r>
              <a:rPr lang="hu-HU" sz="4000" dirty="0" err="1"/>
              <a:t>for</a:t>
            </a:r>
            <a:r>
              <a:rPr lang="hu-HU" sz="4000" dirty="0"/>
              <a:t> </a:t>
            </a:r>
            <a:r>
              <a:rPr lang="hu-HU" sz="4000" dirty="0" err="1" smtClean="0"/>
              <a:t>questions</a:t>
            </a:r>
            <a:r>
              <a:rPr lang="hu-HU" sz="4000" dirty="0" smtClean="0"/>
              <a:t> and </a:t>
            </a:r>
          </a:p>
          <a:p>
            <a:pPr marL="457200" indent="-457200">
              <a:buFontTx/>
              <a:buChar char="-"/>
            </a:pPr>
            <a:r>
              <a:rPr lang="hu-HU" sz="4000" dirty="0" err="1" smtClean="0"/>
              <a:t>notes</a:t>
            </a:r>
            <a:r>
              <a:rPr lang="hu-HU" sz="4000" smtClean="0"/>
              <a:t>!</a:t>
            </a:r>
            <a:endParaRPr lang="hu-HU" sz="4000" dirty="0"/>
          </a:p>
        </p:txBody>
      </p:sp>
    </p:spTree>
    <p:extLst>
      <p:ext uri="{BB962C8B-B14F-4D97-AF65-F5344CB8AC3E}">
        <p14:creationId xmlns:p14="http://schemas.microsoft.com/office/powerpoint/2010/main" val="31755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6CB4-F0E9-4F06-9909-E7AC7E064DBD}"/>
              </a:ext>
            </a:extLst>
          </p:cNvPr>
          <p:cNvSpPr>
            <a:spLocks noGrp="1"/>
          </p:cNvSpPr>
          <p:nvPr>
            <p:ph type="title"/>
          </p:nvPr>
        </p:nvSpPr>
        <p:spPr/>
        <p:txBody>
          <a:bodyPr/>
          <a:lstStyle/>
          <a:p>
            <a:r>
              <a:rPr lang="hu-HU" dirty="0" err="1"/>
              <a:t>Questions</a:t>
            </a:r>
            <a:r>
              <a:rPr lang="hu-HU" dirty="0"/>
              <a:t> and </a:t>
            </a:r>
            <a:r>
              <a:rPr lang="hu-HU" dirty="0" err="1"/>
              <a:t>Notes</a:t>
            </a:r>
            <a:r>
              <a:rPr lang="hu-HU" dirty="0"/>
              <a:t> 1</a:t>
            </a:r>
          </a:p>
        </p:txBody>
      </p:sp>
      <p:sp>
        <p:nvSpPr>
          <p:cNvPr id="3" name="Content Placeholder 2">
            <a:extLst>
              <a:ext uri="{FF2B5EF4-FFF2-40B4-BE49-F238E27FC236}">
                <a16:creationId xmlns:a16="http://schemas.microsoft.com/office/drawing/2014/main" id="{198ACCBA-E82D-4828-A8C7-FB2A57507AC2}"/>
              </a:ext>
            </a:extLst>
          </p:cNvPr>
          <p:cNvSpPr>
            <a:spLocks noGrp="1"/>
          </p:cNvSpPr>
          <p:nvPr>
            <p:ph idx="1"/>
          </p:nvPr>
        </p:nvSpPr>
        <p:spPr/>
        <p:txBody>
          <a:bodyPr/>
          <a:lstStyle/>
          <a:p>
            <a:pPr marL="457200" indent="-457200">
              <a:buFont typeface="+mj-lt"/>
              <a:buAutoNum type="arabicPeriod"/>
            </a:pPr>
            <a:r>
              <a:rPr lang="hu-HU" dirty="0" err="1"/>
              <a:t>What</a:t>
            </a:r>
            <a:r>
              <a:rPr lang="hu-HU" dirty="0"/>
              <a:t> </a:t>
            </a:r>
            <a:r>
              <a:rPr lang="hu-HU" dirty="0" err="1"/>
              <a:t>are</a:t>
            </a:r>
            <a:r>
              <a:rPr lang="hu-HU" dirty="0"/>
              <a:t> </a:t>
            </a:r>
            <a:r>
              <a:rPr lang="hu-HU" dirty="0" err="1"/>
              <a:t>the</a:t>
            </a:r>
            <a:r>
              <a:rPr lang="hu-HU" dirty="0"/>
              <a:t> </a:t>
            </a:r>
            <a:r>
              <a:rPr lang="hu-HU" dirty="0" err="1"/>
              <a:t>complexity</a:t>
            </a:r>
            <a:r>
              <a:rPr lang="hu-HU" dirty="0"/>
              <a:t> </a:t>
            </a:r>
            <a:r>
              <a:rPr lang="hu-HU" dirty="0" err="1"/>
              <a:t>classes</a:t>
            </a:r>
            <a:r>
              <a:rPr lang="hu-HU" dirty="0"/>
              <a:t>? </a:t>
            </a:r>
          </a:p>
          <a:p>
            <a:pPr marL="757231" lvl="1" indent="-457200"/>
            <a:r>
              <a:rPr lang="hu-HU" dirty="0" err="1"/>
              <a:t>exp</a:t>
            </a:r>
            <a:r>
              <a:rPr lang="hu-HU" dirty="0"/>
              <a:t> </a:t>
            </a:r>
            <a:r>
              <a:rPr lang="hu-HU" dirty="0" err="1"/>
              <a:t>vs</a:t>
            </a:r>
            <a:r>
              <a:rPr lang="hu-HU" dirty="0"/>
              <a:t> </a:t>
            </a:r>
            <a:r>
              <a:rPr lang="hu-HU" dirty="0" err="1"/>
              <a:t>polinomial</a:t>
            </a:r>
            <a:r>
              <a:rPr lang="hu-HU" dirty="0"/>
              <a:t> and </a:t>
            </a:r>
            <a:r>
              <a:rPr lang="hu-HU" dirty="0" err="1"/>
              <a:t>training</a:t>
            </a:r>
            <a:r>
              <a:rPr lang="hu-HU" dirty="0"/>
              <a:t> </a:t>
            </a:r>
            <a:r>
              <a:rPr lang="hu-HU" dirty="0" err="1"/>
              <a:t>vs</a:t>
            </a:r>
            <a:r>
              <a:rPr lang="hu-HU" dirty="0"/>
              <a:t> </a:t>
            </a:r>
            <a:r>
              <a:rPr lang="hu-HU" dirty="0" err="1"/>
              <a:t>solving</a:t>
            </a:r>
            <a:r>
              <a:rPr lang="hu-HU" dirty="0"/>
              <a:t> </a:t>
            </a:r>
            <a:r>
              <a:rPr lang="hu-HU" dirty="0">
                <a:sym typeface="Wingdings" panose="05000000000000000000" pitchFamily="2" charset="2"/>
              </a:rPr>
              <a:t> 4 </a:t>
            </a:r>
            <a:r>
              <a:rPr lang="hu-HU" dirty="0" err="1">
                <a:sym typeface="Wingdings" panose="05000000000000000000" pitchFamily="2" charset="2"/>
              </a:rPr>
              <a:t>types</a:t>
            </a:r>
            <a:endParaRPr lang="hu-HU" dirty="0"/>
          </a:p>
          <a:p>
            <a:pPr marL="457200" indent="-457200">
              <a:buFont typeface="+mj-lt"/>
              <a:buAutoNum type="arabicPeriod"/>
            </a:pPr>
            <a:r>
              <a:rPr lang="hu-HU" dirty="0" err="1"/>
              <a:t>What</a:t>
            </a:r>
            <a:r>
              <a:rPr lang="hu-HU" dirty="0"/>
              <a:t> </a:t>
            </a:r>
            <a:r>
              <a:rPr lang="hu-HU" dirty="0" err="1"/>
              <a:t>complexity</a:t>
            </a:r>
            <a:r>
              <a:rPr lang="hu-HU" dirty="0"/>
              <a:t> </a:t>
            </a:r>
            <a:r>
              <a:rPr lang="hu-HU" dirty="0" err="1"/>
              <a:t>class</a:t>
            </a:r>
            <a:r>
              <a:rPr lang="hu-HU" dirty="0"/>
              <a:t> is </a:t>
            </a:r>
            <a:r>
              <a:rPr lang="hu-HU" dirty="0" err="1"/>
              <a:t>worth</a:t>
            </a:r>
            <a:r>
              <a:rPr lang="hu-HU" dirty="0"/>
              <a:t> </a:t>
            </a:r>
            <a:r>
              <a:rPr lang="hu-HU" dirty="0" err="1"/>
              <a:t>to</a:t>
            </a:r>
            <a:r>
              <a:rPr lang="hu-HU" dirty="0"/>
              <a:t> </a:t>
            </a:r>
            <a:r>
              <a:rPr lang="hu-HU" dirty="0" err="1"/>
              <a:t>communicate</a:t>
            </a:r>
            <a:r>
              <a:rPr lang="hu-HU" dirty="0"/>
              <a:t>?</a:t>
            </a:r>
          </a:p>
          <a:p>
            <a:pPr marL="457200" indent="-457200">
              <a:buFont typeface="+mj-lt"/>
              <a:buAutoNum type="arabicPeriod"/>
            </a:pPr>
            <a:r>
              <a:rPr lang="hu-HU" dirty="0" err="1"/>
              <a:t>What</a:t>
            </a:r>
            <a:r>
              <a:rPr lang="hu-HU" dirty="0"/>
              <a:t> </a:t>
            </a:r>
            <a:r>
              <a:rPr lang="hu-HU" dirty="0" err="1"/>
              <a:t>does</a:t>
            </a:r>
            <a:r>
              <a:rPr lang="hu-HU" dirty="0"/>
              <a:t> </a:t>
            </a:r>
            <a:r>
              <a:rPr lang="hu-HU" dirty="0" err="1"/>
              <a:t>the</a:t>
            </a:r>
            <a:r>
              <a:rPr lang="hu-HU" dirty="0"/>
              <a:t> </a:t>
            </a:r>
            <a:r>
              <a:rPr lang="hu-HU" dirty="0" err="1"/>
              <a:t>complexity</a:t>
            </a:r>
            <a:r>
              <a:rPr lang="hu-HU" dirty="0"/>
              <a:t> of an </a:t>
            </a:r>
            <a:r>
              <a:rPr lang="hu-HU" dirty="0" err="1"/>
              <a:t>optimization</a:t>
            </a:r>
            <a:r>
              <a:rPr lang="hu-HU" dirty="0"/>
              <a:t> </a:t>
            </a:r>
            <a:r>
              <a:rPr lang="hu-HU" dirty="0" err="1"/>
              <a:t>task</a:t>
            </a:r>
            <a:r>
              <a:rPr lang="hu-HU" dirty="0"/>
              <a:t> </a:t>
            </a:r>
            <a:r>
              <a:rPr lang="hu-HU" dirty="0" err="1"/>
              <a:t>depend</a:t>
            </a:r>
            <a:r>
              <a:rPr lang="hu-HU" dirty="0"/>
              <a:t> </a:t>
            </a:r>
            <a:r>
              <a:rPr lang="hu-HU" dirty="0" err="1"/>
              <a:t>on</a:t>
            </a:r>
            <a:r>
              <a:rPr lang="hu-HU" dirty="0"/>
              <a:t>?</a:t>
            </a:r>
          </a:p>
          <a:p>
            <a:pPr marL="457200" indent="-457200">
              <a:buFont typeface="+mj-lt"/>
              <a:buAutoNum type="arabicPeriod"/>
            </a:pPr>
            <a:r>
              <a:rPr lang="hu-HU" dirty="0" err="1"/>
              <a:t>What</a:t>
            </a:r>
            <a:r>
              <a:rPr lang="hu-HU" dirty="0"/>
              <a:t> </a:t>
            </a:r>
            <a:r>
              <a:rPr lang="hu-HU" dirty="0" err="1"/>
              <a:t>may</a:t>
            </a:r>
            <a:r>
              <a:rPr lang="hu-HU" dirty="0"/>
              <a:t> </a:t>
            </a:r>
            <a:r>
              <a:rPr lang="hu-HU" dirty="0" err="1"/>
              <a:t>creativity</a:t>
            </a:r>
            <a:r>
              <a:rPr lang="hu-HU" dirty="0"/>
              <a:t> be? (</a:t>
            </a:r>
            <a:r>
              <a:rPr lang="hu-HU" dirty="0" err="1"/>
              <a:t>Concept</a:t>
            </a:r>
            <a:r>
              <a:rPr lang="hu-HU" dirty="0"/>
              <a:t> </a:t>
            </a:r>
            <a:r>
              <a:rPr lang="hu-HU" dirty="0" err="1"/>
              <a:t>formation</a:t>
            </a:r>
            <a:r>
              <a:rPr lang="hu-HU" dirty="0"/>
              <a:t>, like </a:t>
            </a:r>
            <a:r>
              <a:rPr lang="hu-HU" dirty="0" err="1"/>
              <a:t>axiomes</a:t>
            </a:r>
            <a:r>
              <a:rPr lang="hu-HU" dirty="0"/>
              <a:t> of </a:t>
            </a:r>
            <a:r>
              <a:rPr lang="hu-HU" dirty="0" err="1"/>
              <a:t>geometry</a:t>
            </a:r>
            <a:r>
              <a:rPr lang="hu-HU" dirty="0"/>
              <a:t>)</a:t>
            </a:r>
          </a:p>
          <a:p>
            <a:pPr marL="457200" indent="-457200">
              <a:buFont typeface="+mj-lt"/>
              <a:buAutoNum type="arabicPeriod"/>
            </a:pPr>
            <a:r>
              <a:rPr lang="hu-HU" dirty="0" err="1"/>
              <a:t>What</a:t>
            </a:r>
            <a:r>
              <a:rPr lang="hu-HU" dirty="0"/>
              <a:t> </a:t>
            </a:r>
            <a:r>
              <a:rPr lang="hu-HU" dirty="0" err="1"/>
              <a:t>may</a:t>
            </a:r>
            <a:r>
              <a:rPr lang="hu-HU" dirty="0"/>
              <a:t> </a:t>
            </a:r>
            <a:r>
              <a:rPr lang="hu-HU" dirty="0" err="1"/>
              <a:t>intelligence</a:t>
            </a:r>
            <a:r>
              <a:rPr lang="hu-HU" dirty="0"/>
              <a:t> be? (Cognitive </a:t>
            </a:r>
            <a:r>
              <a:rPr lang="hu-HU" dirty="0" err="1"/>
              <a:t>manipulation</a:t>
            </a:r>
            <a:r>
              <a:rPr lang="hu-HU" dirty="0"/>
              <a:t> of </a:t>
            </a:r>
            <a:r>
              <a:rPr lang="hu-HU" dirty="0" err="1"/>
              <a:t>the</a:t>
            </a:r>
            <a:r>
              <a:rPr lang="hu-HU" dirty="0"/>
              <a:t> </a:t>
            </a:r>
            <a:r>
              <a:rPr lang="hu-HU" dirty="0" err="1"/>
              <a:t>concepts</a:t>
            </a:r>
            <a:r>
              <a:rPr lang="hu-HU" dirty="0"/>
              <a:t>, like in IQ tests</a:t>
            </a:r>
            <a:r>
              <a:rPr lang="hu-HU" dirty="0" smtClean="0"/>
              <a:t>.)</a:t>
            </a:r>
            <a:endParaRPr lang="hu-HU" dirty="0"/>
          </a:p>
          <a:p>
            <a:pPr marL="457200" indent="-457200">
              <a:buFont typeface="+mj-lt"/>
              <a:buAutoNum type="arabicPeriod"/>
            </a:pPr>
            <a:r>
              <a:rPr lang="hu-HU" dirty="0" err="1"/>
              <a:t>What</a:t>
            </a:r>
            <a:r>
              <a:rPr lang="hu-HU" dirty="0"/>
              <a:t> is crowdsourcing?</a:t>
            </a:r>
          </a:p>
          <a:p>
            <a:pPr marL="457200" indent="-457200">
              <a:buFont typeface="+mj-lt"/>
              <a:buAutoNum type="arabicPeriod"/>
            </a:pPr>
            <a:r>
              <a:rPr lang="hu-HU" dirty="0" err="1"/>
              <a:t>What</a:t>
            </a:r>
            <a:r>
              <a:rPr lang="hu-HU" dirty="0"/>
              <a:t> is </a:t>
            </a:r>
            <a:r>
              <a:rPr lang="hu-HU" dirty="0" err="1"/>
              <a:t>the</a:t>
            </a:r>
            <a:r>
              <a:rPr lang="hu-HU" dirty="0"/>
              <a:t> course of </a:t>
            </a:r>
            <a:r>
              <a:rPr lang="hu-HU" dirty="0" err="1"/>
              <a:t>dimensionality</a:t>
            </a:r>
            <a:r>
              <a:rPr lang="hu-HU" dirty="0"/>
              <a:t>?</a:t>
            </a:r>
          </a:p>
          <a:p>
            <a:pPr marL="457200" indent="-457200">
              <a:buFont typeface="+mj-lt"/>
              <a:buAutoNum type="arabicPeriod"/>
            </a:pPr>
            <a:r>
              <a:rPr lang="hu-HU" dirty="0" err="1"/>
              <a:t>What</a:t>
            </a:r>
            <a:r>
              <a:rPr lang="hu-HU" dirty="0"/>
              <a:t> is </a:t>
            </a:r>
            <a:r>
              <a:rPr lang="hu-HU" dirty="0" err="1"/>
              <a:t>the</a:t>
            </a:r>
            <a:r>
              <a:rPr lang="hu-HU" dirty="0"/>
              <a:t> </a:t>
            </a:r>
            <a:r>
              <a:rPr lang="hu-HU" dirty="0" err="1"/>
              <a:t>solution</a:t>
            </a:r>
            <a:r>
              <a:rPr lang="hu-HU" dirty="0"/>
              <a:t> of </a:t>
            </a:r>
            <a:r>
              <a:rPr lang="hu-HU" dirty="0" err="1"/>
              <a:t>the</a:t>
            </a:r>
            <a:r>
              <a:rPr lang="hu-HU" dirty="0"/>
              <a:t> course of </a:t>
            </a:r>
            <a:r>
              <a:rPr lang="hu-HU" dirty="0" err="1"/>
              <a:t>dimensionalityM</a:t>
            </a:r>
            <a:endParaRPr lang="hu-HU" dirty="0"/>
          </a:p>
        </p:txBody>
      </p:sp>
    </p:spTree>
    <p:extLst>
      <p:ext uri="{BB962C8B-B14F-4D97-AF65-F5344CB8AC3E}">
        <p14:creationId xmlns:p14="http://schemas.microsoft.com/office/powerpoint/2010/main" val="178777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9023-F090-4DB7-A31A-F9088404E2A9}"/>
              </a:ext>
            </a:extLst>
          </p:cNvPr>
          <p:cNvSpPr>
            <a:spLocks noGrp="1"/>
          </p:cNvSpPr>
          <p:nvPr>
            <p:ph type="title"/>
          </p:nvPr>
        </p:nvSpPr>
        <p:spPr/>
        <p:txBody>
          <a:bodyPr/>
          <a:lstStyle/>
          <a:p>
            <a:r>
              <a:rPr lang="hu-HU" dirty="0" err="1"/>
              <a:t>Questions</a:t>
            </a:r>
            <a:r>
              <a:rPr lang="hu-HU" dirty="0"/>
              <a:t> and </a:t>
            </a:r>
            <a:r>
              <a:rPr lang="hu-HU" dirty="0" err="1"/>
              <a:t>Notes</a:t>
            </a:r>
            <a:r>
              <a:rPr lang="hu-HU" dirty="0"/>
              <a:t> 2</a:t>
            </a:r>
          </a:p>
        </p:txBody>
      </p:sp>
      <p:sp>
        <p:nvSpPr>
          <p:cNvPr id="3" name="Content Placeholder 2">
            <a:extLst>
              <a:ext uri="{FF2B5EF4-FFF2-40B4-BE49-F238E27FC236}">
                <a16:creationId xmlns:a16="http://schemas.microsoft.com/office/drawing/2014/main" id="{75BBDF20-583E-49D4-B5F0-732BA58E94B3}"/>
              </a:ext>
            </a:extLst>
          </p:cNvPr>
          <p:cNvSpPr>
            <a:spLocks noGrp="1"/>
          </p:cNvSpPr>
          <p:nvPr>
            <p:ph idx="1"/>
          </p:nvPr>
        </p:nvSpPr>
        <p:spPr/>
        <p:txBody>
          <a:bodyPr/>
          <a:lstStyle/>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a:t>
            </a:r>
            <a:r>
              <a:rPr lang="hu-HU" dirty="0" err="1"/>
              <a:t>This</a:t>
            </a:r>
            <a:r>
              <a:rPr lang="hu-HU" dirty="0"/>
              <a:t> </a:t>
            </a:r>
            <a:r>
              <a:rPr lang="hu-HU" dirty="0" err="1"/>
              <a:t>was</a:t>
            </a:r>
            <a:r>
              <a:rPr lang="hu-HU" dirty="0"/>
              <a:t> </a:t>
            </a:r>
            <a:r>
              <a:rPr lang="hu-HU" dirty="0" err="1"/>
              <a:t>not</a:t>
            </a:r>
            <a:r>
              <a:rPr lang="hu-HU" dirty="0"/>
              <a:t> part of </a:t>
            </a:r>
            <a:r>
              <a:rPr lang="hu-HU" dirty="0" err="1"/>
              <a:t>the</a:t>
            </a:r>
            <a:r>
              <a:rPr lang="hu-HU" dirty="0"/>
              <a:t> </a:t>
            </a:r>
            <a:r>
              <a:rPr lang="hu-HU" dirty="0" err="1"/>
              <a:t>talk</a:t>
            </a:r>
            <a:r>
              <a:rPr lang="hu-HU" dirty="0"/>
              <a:t>... More </a:t>
            </a:r>
            <a:r>
              <a:rPr lang="hu-HU" dirty="0" err="1"/>
              <a:t>neurons</a:t>
            </a:r>
            <a:r>
              <a:rPr lang="hu-HU" dirty="0"/>
              <a:t> </a:t>
            </a:r>
            <a:r>
              <a:rPr lang="hu-HU" dirty="0" err="1"/>
              <a:t>are</a:t>
            </a:r>
            <a:r>
              <a:rPr lang="hu-HU" dirty="0"/>
              <a:t> </a:t>
            </a:r>
            <a:r>
              <a:rPr lang="hu-HU" dirty="0" err="1"/>
              <a:t>active</a:t>
            </a:r>
            <a:r>
              <a:rPr lang="hu-HU" dirty="0"/>
              <a:t> </a:t>
            </a:r>
            <a:r>
              <a:rPr lang="hu-HU" dirty="0" err="1"/>
              <a:t>at</a:t>
            </a:r>
            <a:r>
              <a:rPr lang="hu-HU" dirty="0"/>
              <a:t> </a:t>
            </a:r>
            <a:r>
              <a:rPr lang="hu-HU" dirty="0" err="1"/>
              <a:t>the</a:t>
            </a:r>
            <a:r>
              <a:rPr lang="hu-HU" dirty="0"/>
              <a:t> </a:t>
            </a:r>
            <a:r>
              <a:rPr lang="hu-HU" dirty="0" err="1"/>
              <a:t>same</a:t>
            </a:r>
            <a:r>
              <a:rPr lang="hu-HU" dirty="0"/>
              <a:t> </a:t>
            </a:r>
            <a:r>
              <a:rPr lang="hu-HU" dirty="0" err="1"/>
              <a:t>time</a:t>
            </a:r>
            <a:r>
              <a:rPr lang="hu-HU" dirty="0"/>
              <a:t>. </a:t>
            </a:r>
            <a:r>
              <a:rPr lang="hu-HU" dirty="0" err="1"/>
              <a:t>For</a:t>
            </a:r>
            <a:r>
              <a:rPr lang="hu-HU" dirty="0"/>
              <a:t> </a:t>
            </a:r>
            <a:r>
              <a:rPr lang="hu-HU" dirty="0" err="1"/>
              <a:t>example</a:t>
            </a:r>
            <a:r>
              <a:rPr lang="hu-HU" dirty="0"/>
              <a:t>, </a:t>
            </a:r>
            <a:r>
              <a:rPr lang="hu-HU" dirty="0" err="1"/>
              <a:t>motion</a:t>
            </a:r>
            <a:r>
              <a:rPr lang="hu-HU" dirty="0"/>
              <a:t> is </a:t>
            </a:r>
            <a:r>
              <a:rPr lang="hu-HU" dirty="0" err="1"/>
              <a:t>sensed</a:t>
            </a:r>
            <a:r>
              <a:rPr lang="hu-HU" dirty="0"/>
              <a:t> </a:t>
            </a:r>
            <a:r>
              <a:rPr lang="hu-HU" dirty="0" err="1"/>
              <a:t>by</a:t>
            </a:r>
            <a:r>
              <a:rPr lang="hu-HU" dirty="0"/>
              <a:t> </a:t>
            </a:r>
            <a:r>
              <a:rPr lang="hu-HU" dirty="0" err="1"/>
              <a:t>many</a:t>
            </a:r>
            <a:r>
              <a:rPr lang="hu-HU" dirty="0"/>
              <a:t> </a:t>
            </a:r>
            <a:r>
              <a:rPr lang="hu-HU" dirty="0" err="1"/>
              <a:t>neurons</a:t>
            </a:r>
            <a:r>
              <a:rPr lang="hu-HU" dirty="0"/>
              <a:t> </a:t>
            </a:r>
            <a:r>
              <a:rPr lang="hu-HU" dirty="0" err="1"/>
              <a:t>with</a:t>
            </a:r>
            <a:r>
              <a:rPr lang="hu-HU" dirty="0"/>
              <a:t> </a:t>
            </a:r>
            <a:r>
              <a:rPr lang="hu-HU" dirty="0" err="1"/>
              <a:t>changing</a:t>
            </a:r>
            <a:r>
              <a:rPr lang="hu-HU" dirty="0"/>
              <a:t> </a:t>
            </a:r>
            <a:r>
              <a:rPr lang="hu-HU" dirty="0" err="1"/>
              <a:t>activities</a:t>
            </a:r>
            <a:r>
              <a:rPr lang="hu-HU" dirty="0"/>
              <a:t> (</a:t>
            </a:r>
            <a:r>
              <a:rPr lang="hu-HU" dirty="0" err="1"/>
              <a:t>activities</a:t>
            </a:r>
            <a:r>
              <a:rPr lang="hu-HU" dirty="0"/>
              <a:t> </a:t>
            </a:r>
            <a:r>
              <a:rPr lang="hu-HU" dirty="0" err="1"/>
              <a:t>are</a:t>
            </a:r>
            <a:r>
              <a:rPr lang="hu-HU" dirty="0"/>
              <a:t> </a:t>
            </a:r>
            <a:r>
              <a:rPr lang="hu-HU" dirty="0" err="1"/>
              <a:t>always</a:t>
            </a:r>
            <a:r>
              <a:rPr lang="hu-HU" dirty="0"/>
              <a:t> </a:t>
            </a:r>
            <a:r>
              <a:rPr lang="hu-HU" dirty="0" err="1"/>
              <a:t>positive</a:t>
            </a:r>
            <a:r>
              <a:rPr lang="hu-HU" dirty="0"/>
              <a:t>, </a:t>
            </a:r>
            <a:r>
              <a:rPr lang="hu-HU" dirty="0" err="1"/>
              <a:t>since</a:t>
            </a:r>
            <a:r>
              <a:rPr lang="hu-HU" dirty="0"/>
              <a:t> </a:t>
            </a:r>
            <a:r>
              <a:rPr lang="hu-HU" dirty="0" err="1"/>
              <a:t>neurons</a:t>
            </a:r>
            <a:r>
              <a:rPr lang="hu-HU" dirty="0"/>
              <a:t> </a:t>
            </a:r>
            <a:r>
              <a:rPr lang="hu-HU" dirty="0" err="1"/>
              <a:t>can</a:t>
            </a:r>
            <a:r>
              <a:rPr lang="hu-HU" dirty="0"/>
              <a:t> </a:t>
            </a:r>
            <a:r>
              <a:rPr lang="hu-HU" dirty="0" err="1"/>
              <a:t>only</a:t>
            </a:r>
            <a:r>
              <a:rPr lang="hu-HU" dirty="0"/>
              <a:t> </a:t>
            </a:r>
            <a:r>
              <a:rPr lang="hu-HU" dirty="0" err="1"/>
              <a:t>provide</a:t>
            </a:r>
            <a:r>
              <a:rPr lang="hu-HU" dirty="0"/>
              <a:t> </a:t>
            </a:r>
            <a:r>
              <a:rPr lang="hu-HU" dirty="0" err="1"/>
              <a:t>spikes</a:t>
            </a:r>
            <a:r>
              <a:rPr lang="hu-HU" dirty="0"/>
              <a:t>). </a:t>
            </a:r>
            <a:r>
              <a:rPr lang="hu-HU" dirty="0" err="1"/>
              <a:t>These</a:t>
            </a:r>
            <a:r>
              <a:rPr lang="hu-HU" dirty="0"/>
              <a:t> </a:t>
            </a:r>
            <a:r>
              <a:rPr lang="hu-HU" dirty="0" err="1"/>
              <a:t>neurons</a:t>
            </a:r>
            <a:r>
              <a:rPr lang="hu-HU" dirty="0"/>
              <a:t> </a:t>
            </a:r>
            <a:r>
              <a:rPr lang="hu-HU" dirty="0" err="1"/>
              <a:t>have</a:t>
            </a:r>
            <a:r>
              <a:rPr lang="hu-HU" dirty="0"/>
              <a:t> a main </a:t>
            </a:r>
            <a:r>
              <a:rPr lang="hu-HU" dirty="0" err="1"/>
              <a:t>direction</a:t>
            </a:r>
            <a:r>
              <a:rPr lang="hu-HU" dirty="0"/>
              <a:t>. </a:t>
            </a:r>
            <a:r>
              <a:rPr lang="hu-HU" dirty="0" err="1"/>
              <a:t>Their</a:t>
            </a:r>
            <a:r>
              <a:rPr lang="hu-HU" dirty="0"/>
              <a:t> </a:t>
            </a:r>
            <a:r>
              <a:rPr lang="hu-HU" dirty="0" err="1"/>
              <a:t>activities</a:t>
            </a:r>
            <a:r>
              <a:rPr lang="hu-HU" dirty="0"/>
              <a:t> </a:t>
            </a:r>
            <a:r>
              <a:rPr lang="hu-HU" dirty="0" err="1"/>
              <a:t>depend</a:t>
            </a:r>
            <a:r>
              <a:rPr lang="hu-HU" dirty="0"/>
              <a:t> </a:t>
            </a:r>
            <a:r>
              <a:rPr lang="hu-HU" dirty="0" err="1"/>
              <a:t>on</a:t>
            </a:r>
            <a:r>
              <a:rPr lang="hu-HU" dirty="0"/>
              <a:t> </a:t>
            </a:r>
            <a:r>
              <a:rPr lang="hu-HU" dirty="0" err="1"/>
              <a:t>the</a:t>
            </a:r>
            <a:r>
              <a:rPr lang="hu-HU" dirty="0"/>
              <a:t> </a:t>
            </a:r>
            <a:r>
              <a:rPr lang="hu-HU" dirty="0" err="1"/>
              <a:t>angle</a:t>
            </a:r>
            <a:r>
              <a:rPr lang="hu-HU" dirty="0"/>
              <a:t> </a:t>
            </a:r>
            <a:r>
              <a:rPr lang="hu-HU" dirty="0" err="1"/>
              <a:t>between</a:t>
            </a:r>
            <a:r>
              <a:rPr lang="hu-HU" dirty="0"/>
              <a:t> </a:t>
            </a:r>
            <a:r>
              <a:rPr lang="hu-HU" dirty="0" err="1"/>
              <a:t>their</a:t>
            </a:r>
            <a:r>
              <a:rPr lang="hu-HU" dirty="0"/>
              <a:t> main </a:t>
            </a:r>
            <a:r>
              <a:rPr lang="hu-HU" dirty="0" err="1"/>
              <a:t>direction</a:t>
            </a:r>
            <a:r>
              <a:rPr lang="hu-HU" dirty="0"/>
              <a:t> and </a:t>
            </a:r>
            <a:r>
              <a:rPr lang="hu-HU" dirty="0" err="1"/>
              <a:t>the</a:t>
            </a:r>
            <a:r>
              <a:rPr lang="hu-HU" dirty="0"/>
              <a:t> </a:t>
            </a:r>
            <a:r>
              <a:rPr lang="hu-HU" dirty="0" err="1"/>
              <a:t>actual</a:t>
            </a:r>
            <a:r>
              <a:rPr lang="hu-HU" dirty="0"/>
              <a:t> </a:t>
            </a:r>
            <a:r>
              <a:rPr lang="hu-HU" dirty="0" err="1"/>
              <a:t>motion</a:t>
            </a:r>
            <a:r>
              <a:rPr lang="hu-HU" dirty="0"/>
              <a:t> </a:t>
            </a:r>
            <a:r>
              <a:rPr lang="hu-HU" dirty="0" err="1"/>
              <a:t>according</a:t>
            </a:r>
            <a:r>
              <a:rPr lang="hu-HU" dirty="0"/>
              <a:t> </a:t>
            </a:r>
            <a:r>
              <a:rPr lang="hu-HU" dirty="0" err="1"/>
              <a:t>to</a:t>
            </a:r>
            <a:r>
              <a:rPr lang="hu-HU" dirty="0"/>
              <a:t> </a:t>
            </a:r>
            <a:r>
              <a:rPr lang="hu-HU" dirty="0" err="1"/>
              <a:t>the</a:t>
            </a:r>
            <a:r>
              <a:rPr lang="hu-HU" dirty="0"/>
              <a:t> </a:t>
            </a:r>
            <a:r>
              <a:rPr lang="hu-HU" dirty="0" err="1"/>
              <a:t>cosine</a:t>
            </a:r>
            <a:r>
              <a:rPr lang="hu-HU" dirty="0"/>
              <a:t> </a:t>
            </a:r>
            <a:r>
              <a:rPr lang="hu-HU" dirty="0" err="1"/>
              <a:t>function</a:t>
            </a:r>
            <a:r>
              <a:rPr lang="hu-HU" dirty="0"/>
              <a:t>. </a:t>
            </a:r>
            <a:r>
              <a:rPr lang="hu-HU" dirty="0" err="1"/>
              <a:t>Together</a:t>
            </a:r>
            <a:r>
              <a:rPr lang="hu-HU" dirty="0"/>
              <a:t> (</a:t>
            </a:r>
            <a:r>
              <a:rPr lang="hu-HU" dirty="0" err="1"/>
              <a:t>their</a:t>
            </a:r>
            <a:r>
              <a:rPr lang="hu-HU" dirty="0"/>
              <a:t> </a:t>
            </a:r>
            <a:r>
              <a:rPr lang="hu-HU" dirty="0" err="1"/>
              <a:t>average</a:t>
            </a:r>
            <a:r>
              <a:rPr lang="hu-HU" dirty="0"/>
              <a:t>) </a:t>
            </a:r>
            <a:r>
              <a:rPr lang="hu-HU" dirty="0" err="1"/>
              <a:t>provides</a:t>
            </a:r>
            <a:r>
              <a:rPr lang="hu-HU" dirty="0"/>
              <a:t> a </a:t>
            </a:r>
            <a:r>
              <a:rPr lang="hu-HU" dirty="0" err="1"/>
              <a:t>very</a:t>
            </a:r>
            <a:r>
              <a:rPr lang="hu-HU" dirty="0"/>
              <a:t> </a:t>
            </a:r>
            <a:r>
              <a:rPr lang="hu-HU" dirty="0" err="1"/>
              <a:t>precise</a:t>
            </a:r>
            <a:r>
              <a:rPr lang="hu-HU" dirty="0"/>
              <a:t> </a:t>
            </a:r>
            <a:r>
              <a:rPr lang="hu-HU" dirty="0" err="1"/>
              <a:t>direction</a:t>
            </a:r>
            <a:r>
              <a:rPr lang="hu-HU" dirty="0"/>
              <a:t> </a:t>
            </a:r>
            <a:r>
              <a:rPr lang="hu-HU" dirty="0" err="1"/>
              <a:t>estimation</a:t>
            </a:r>
            <a:r>
              <a:rPr lang="hu-HU" dirty="0"/>
              <a:t>.)</a:t>
            </a:r>
          </a:p>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of </a:t>
            </a:r>
            <a:r>
              <a:rPr lang="hu-HU" dirty="0" err="1"/>
              <a:t>the</a:t>
            </a:r>
            <a:r>
              <a:rPr lang="hu-HU" dirty="0"/>
              <a:t> 2D </a:t>
            </a:r>
            <a:r>
              <a:rPr lang="hu-HU" dirty="0" err="1"/>
              <a:t>discretization</a:t>
            </a:r>
            <a:r>
              <a:rPr lang="hu-HU" dirty="0"/>
              <a:t>? </a:t>
            </a:r>
            <a:r>
              <a:rPr lang="hu-HU" dirty="0" err="1"/>
              <a:t>There</a:t>
            </a:r>
            <a:r>
              <a:rPr lang="hu-HU" dirty="0"/>
              <a:t> </a:t>
            </a:r>
            <a:r>
              <a:rPr lang="hu-HU" dirty="0" err="1"/>
              <a:t>was</a:t>
            </a:r>
            <a:r>
              <a:rPr lang="hu-HU" dirty="0"/>
              <a:t> an image </a:t>
            </a:r>
            <a:r>
              <a:rPr lang="hu-HU" dirty="0" err="1"/>
              <a:t>from</a:t>
            </a:r>
            <a:r>
              <a:rPr lang="hu-HU" dirty="0"/>
              <a:t> </a:t>
            </a:r>
            <a:r>
              <a:rPr lang="hu-HU" dirty="0" err="1"/>
              <a:t>the</a:t>
            </a:r>
            <a:r>
              <a:rPr lang="hu-HU" dirty="0"/>
              <a:t> </a:t>
            </a:r>
            <a:r>
              <a:rPr lang="hu-HU" dirty="0" err="1"/>
              <a:t>literature</a:t>
            </a:r>
            <a:r>
              <a:rPr lang="hu-HU" dirty="0"/>
              <a:t> </a:t>
            </a:r>
            <a:r>
              <a:rPr lang="hu-HU" dirty="0" err="1"/>
              <a:t>on</a:t>
            </a:r>
            <a:r>
              <a:rPr lang="hu-HU" dirty="0"/>
              <a:t> </a:t>
            </a:r>
            <a:r>
              <a:rPr lang="hu-HU" dirty="0" err="1"/>
              <a:t>this</a:t>
            </a:r>
            <a:r>
              <a:rPr lang="hu-HU" dirty="0"/>
              <a:t> (</a:t>
            </a:r>
            <a:r>
              <a:rPr lang="hu-HU" dirty="0" err="1"/>
              <a:t>Approx</a:t>
            </a:r>
            <a:r>
              <a:rPr lang="hu-HU" dirty="0"/>
              <a:t>. Gaussian </a:t>
            </a:r>
            <a:r>
              <a:rPr lang="hu-HU" dirty="0" err="1"/>
              <a:t>activities</a:t>
            </a:r>
            <a:r>
              <a:rPr lang="hu-HU" dirty="0"/>
              <a:t>)  </a:t>
            </a:r>
          </a:p>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of </a:t>
            </a:r>
            <a:r>
              <a:rPr lang="hu-HU" dirty="0" err="1"/>
              <a:t>the</a:t>
            </a:r>
            <a:r>
              <a:rPr lang="hu-HU" dirty="0"/>
              <a:t> 2D </a:t>
            </a:r>
            <a:r>
              <a:rPr lang="hu-HU" dirty="0" err="1"/>
              <a:t>metric</a:t>
            </a:r>
            <a:r>
              <a:rPr lang="hu-HU" dirty="0"/>
              <a:t>? (</a:t>
            </a:r>
            <a:r>
              <a:rPr lang="hu-HU" dirty="0" err="1"/>
              <a:t>Many</a:t>
            </a:r>
            <a:r>
              <a:rPr lang="hu-HU" dirty="0"/>
              <a:t> </a:t>
            </a:r>
            <a:r>
              <a:rPr lang="hu-HU" dirty="0" err="1"/>
              <a:t>neurons</a:t>
            </a:r>
            <a:r>
              <a:rPr lang="hu-HU" dirty="0"/>
              <a:t> </a:t>
            </a:r>
            <a:r>
              <a:rPr lang="hu-HU" dirty="0" err="1"/>
              <a:t>respond</a:t>
            </a:r>
            <a:r>
              <a:rPr lang="hu-HU" dirty="0"/>
              <a:t> </a:t>
            </a:r>
            <a:r>
              <a:rPr lang="hu-HU" dirty="0" err="1"/>
              <a:t>according</a:t>
            </a:r>
            <a:r>
              <a:rPr lang="hu-HU" dirty="0"/>
              <a:t> </a:t>
            </a:r>
            <a:r>
              <a:rPr lang="hu-HU" dirty="0" err="1"/>
              <a:t>to</a:t>
            </a:r>
            <a:r>
              <a:rPr lang="hu-HU" dirty="0"/>
              <a:t> a </a:t>
            </a:r>
            <a:r>
              <a:rPr lang="hu-HU" dirty="0" err="1"/>
              <a:t>hexagonal</a:t>
            </a:r>
            <a:r>
              <a:rPr lang="hu-HU" dirty="0"/>
              <a:t> </a:t>
            </a:r>
            <a:r>
              <a:rPr lang="hu-HU" dirty="0" err="1"/>
              <a:t>grid</a:t>
            </a:r>
            <a:r>
              <a:rPr lang="hu-HU" dirty="0"/>
              <a:t> </a:t>
            </a:r>
            <a:r>
              <a:rPr lang="hu-HU" dirty="0" err="1"/>
              <a:t>with</a:t>
            </a:r>
            <a:r>
              <a:rPr lang="hu-HU" dirty="0"/>
              <a:t> </a:t>
            </a:r>
            <a:r>
              <a:rPr lang="hu-HU" dirty="0" err="1"/>
              <a:t>different</a:t>
            </a:r>
            <a:r>
              <a:rPr lang="hu-HU" dirty="0"/>
              <a:t> </a:t>
            </a:r>
            <a:r>
              <a:rPr lang="hu-HU" dirty="0" err="1"/>
              <a:t>grid</a:t>
            </a:r>
            <a:r>
              <a:rPr lang="hu-HU" dirty="0"/>
              <a:t> </a:t>
            </a:r>
            <a:r>
              <a:rPr lang="hu-HU" dirty="0" err="1"/>
              <a:t>sizes</a:t>
            </a:r>
            <a:r>
              <a:rPr lang="hu-HU" dirty="0"/>
              <a:t>.)</a:t>
            </a:r>
          </a:p>
          <a:p>
            <a:pPr marL="457200" indent="-457200">
              <a:buFont typeface="+mj-lt"/>
              <a:buAutoNum type="arabicPeriod"/>
            </a:pPr>
            <a:endParaRPr lang="hu-HU" dirty="0"/>
          </a:p>
          <a:p>
            <a:pPr marL="457200" indent="-457200">
              <a:buFont typeface="+mj-lt"/>
              <a:buAutoNum type="arabicPeriod"/>
            </a:pPr>
            <a:endParaRPr lang="hu-HU" dirty="0"/>
          </a:p>
        </p:txBody>
      </p:sp>
    </p:spTree>
    <p:extLst>
      <p:ext uri="{BB962C8B-B14F-4D97-AF65-F5344CB8AC3E}">
        <p14:creationId xmlns:p14="http://schemas.microsoft.com/office/powerpoint/2010/main" val="1869625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EC78-B23C-4E9C-BAA2-A6FB7849B6F7}"/>
              </a:ext>
            </a:extLst>
          </p:cNvPr>
          <p:cNvSpPr>
            <a:spLocks noGrp="1"/>
          </p:cNvSpPr>
          <p:nvPr>
            <p:ph type="title"/>
          </p:nvPr>
        </p:nvSpPr>
        <p:spPr/>
        <p:txBody>
          <a:bodyPr/>
          <a:lstStyle/>
          <a:p>
            <a:r>
              <a:rPr lang="hu-HU" dirty="0" err="1"/>
              <a:t>Questions</a:t>
            </a:r>
            <a:r>
              <a:rPr lang="hu-HU" dirty="0"/>
              <a:t> and </a:t>
            </a:r>
            <a:r>
              <a:rPr lang="hu-HU" dirty="0" err="1"/>
              <a:t>Notes</a:t>
            </a:r>
            <a:r>
              <a:rPr lang="hu-HU" dirty="0"/>
              <a:t> 3</a:t>
            </a:r>
          </a:p>
        </p:txBody>
      </p:sp>
      <p:sp>
        <p:nvSpPr>
          <p:cNvPr id="3" name="Content Placeholder 2">
            <a:extLst>
              <a:ext uri="{FF2B5EF4-FFF2-40B4-BE49-F238E27FC236}">
                <a16:creationId xmlns:a16="http://schemas.microsoft.com/office/drawing/2014/main" id="{A4EAF73B-BE9C-46FF-ADF0-1B46C46989F4}"/>
              </a:ext>
            </a:extLst>
          </p:cNvPr>
          <p:cNvSpPr>
            <a:spLocks noGrp="1"/>
          </p:cNvSpPr>
          <p:nvPr>
            <p:ph idx="1"/>
          </p:nvPr>
        </p:nvSpPr>
        <p:spPr/>
        <p:txBody>
          <a:bodyPr/>
          <a:lstStyle/>
          <a:p>
            <a:pPr marL="457200" indent="-457200">
              <a:buFont typeface="+mj-lt"/>
              <a:buAutoNum type="arabicPeriod"/>
            </a:pPr>
            <a:r>
              <a:rPr lang="hu-HU" dirty="0" err="1"/>
              <a:t>Why</a:t>
            </a:r>
            <a:r>
              <a:rPr lang="hu-HU" dirty="0"/>
              <a:t> is </a:t>
            </a:r>
            <a:r>
              <a:rPr lang="hu-HU" dirty="0" err="1"/>
              <a:t>it</a:t>
            </a:r>
            <a:r>
              <a:rPr lang="hu-HU" dirty="0"/>
              <a:t> a </a:t>
            </a:r>
            <a:r>
              <a:rPr lang="hu-HU" dirty="0" err="1"/>
              <a:t>haxagonal</a:t>
            </a:r>
            <a:r>
              <a:rPr lang="hu-HU" dirty="0"/>
              <a:t> </a:t>
            </a:r>
            <a:r>
              <a:rPr lang="hu-HU" dirty="0" err="1"/>
              <a:t>grid</a:t>
            </a:r>
            <a:r>
              <a:rPr lang="hu-HU" dirty="0"/>
              <a:t> in 2D? (</a:t>
            </a:r>
            <a:r>
              <a:rPr lang="hu-HU" dirty="0" err="1"/>
              <a:t>Because</a:t>
            </a:r>
            <a:r>
              <a:rPr lang="hu-HU" dirty="0"/>
              <a:t> local </a:t>
            </a:r>
            <a:r>
              <a:rPr lang="hu-HU" dirty="0" err="1"/>
              <a:t>close</a:t>
            </a:r>
            <a:r>
              <a:rPr lang="hu-HU" dirty="0"/>
              <a:t> </a:t>
            </a:r>
            <a:r>
              <a:rPr lang="hu-HU" dirty="0" err="1"/>
              <a:t>packing</a:t>
            </a:r>
            <a:r>
              <a:rPr lang="hu-HU" dirty="0"/>
              <a:t> of </a:t>
            </a:r>
            <a:r>
              <a:rPr lang="hu-HU" dirty="0" err="1"/>
              <a:t>circles</a:t>
            </a:r>
            <a:r>
              <a:rPr lang="hu-HU" dirty="0"/>
              <a:t> in 2D is </a:t>
            </a:r>
            <a:r>
              <a:rPr lang="hu-HU" dirty="0" err="1"/>
              <a:t>commensurable</a:t>
            </a:r>
            <a:r>
              <a:rPr lang="hu-HU" dirty="0"/>
              <a:t> </a:t>
            </a:r>
            <a:r>
              <a:rPr lang="hu-HU" dirty="0" err="1"/>
              <a:t>with</a:t>
            </a:r>
            <a:r>
              <a:rPr lang="hu-HU" dirty="0"/>
              <a:t> </a:t>
            </a:r>
            <a:r>
              <a:rPr lang="hu-HU" dirty="0" err="1"/>
              <a:t>the</a:t>
            </a:r>
            <a:r>
              <a:rPr lang="hu-HU" dirty="0"/>
              <a:t> </a:t>
            </a:r>
            <a:r>
              <a:rPr lang="hu-HU" dirty="0" err="1"/>
              <a:t>global</a:t>
            </a:r>
            <a:r>
              <a:rPr lang="hu-HU" dirty="0"/>
              <a:t> </a:t>
            </a:r>
            <a:r>
              <a:rPr lang="hu-HU" dirty="0" err="1"/>
              <a:t>close</a:t>
            </a:r>
            <a:r>
              <a:rPr lang="hu-HU" dirty="0"/>
              <a:t> </a:t>
            </a:r>
            <a:r>
              <a:rPr lang="hu-HU" dirty="0" err="1"/>
              <a:t>packing</a:t>
            </a:r>
            <a:r>
              <a:rPr lang="hu-HU" dirty="0"/>
              <a:t>. Both </a:t>
            </a:r>
            <a:r>
              <a:rPr lang="hu-HU" dirty="0" err="1"/>
              <a:t>correspond</a:t>
            </a:r>
            <a:r>
              <a:rPr lang="hu-HU" dirty="0"/>
              <a:t> </a:t>
            </a:r>
            <a:r>
              <a:rPr lang="hu-HU" dirty="0" err="1"/>
              <a:t>to</a:t>
            </a:r>
            <a:r>
              <a:rPr lang="hu-HU" dirty="0"/>
              <a:t> </a:t>
            </a:r>
            <a:r>
              <a:rPr lang="hu-HU" dirty="0" err="1"/>
              <a:t>the</a:t>
            </a:r>
            <a:r>
              <a:rPr lang="hu-HU" dirty="0"/>
              <a:t> </a:t>
            </a:r>
            <a:r>
              <a:rPr lang="hu-HU" dirty="0" err="1"/>
              <a:t>hexagonal</a:t>
            </a:r>
            <a:r>
              <a:rPr lang="hu-HU" dirty="0"/>
              <a:t> </a:t>
            </a:r>
            <a:r>
              <a:rPr lang="hu-HU" dirty="0" err="1"/>
              <a:t>grid</a:t>
            </a:r>
            <a:r>
              <a:rPr lang="hu-HU" dirty="0"/>
              <a:t>. </a:t>
            </a:r>
            <a:r>
              <a:rPr lang="hu-HU" dirty="0" err="1"/>
              <a:t>This</a:t>
            </a:r>
            <a:r>
              <a:rPr lang="hu-HU" dirty="0"/>
              <a:t> is </a:t>
            </a:r>
            <a:r>
              <a:rPr lang="hu-HU" dirty="0" err="1"/>
              <a:t>not</a:t>
            </a:r>
            <a:r>
              <a:rPr lang="hu-HU" dirty="0"/>
              <a:t> </a:t>
            </a:r>
            <a:r>
              <a:rPr lang="hu-HU" dirty="0" err="1"/>
              <a:t>true</a:t>
            </a:r>
            <a:r>
              <a:rPr lang="hu-HU" dirty="0"/>
              <a:t> in 3D: local </a:t>
            </a:r>
            <a:r>
              <a:rPr lang="hu-HU" dirty="0" err="1"/>
              <a:t>close</a:t>
            </a:r>
            <a:r>
              <a:rPr lang="hu-HU" dirty="0"/>
              <a:t> </a:t>
            </a:r>
            <a:r>
              <a:rPr lang="hu-HU" dirty="0" err="1"/>
              <a:t>packing</a:t>
            </a:r>
            <a:r>
              <a:rPr lang="hu-HU" dirty="0"/>
              <a:t> of </a:t>
            </a:r>
            <a:r>
              <a:rPr lang="hu-HU" dirty="0" err="1"/>
              <a:t>spheres</a:t>
            </a:r>
            <a:r>
              <a:rPr lang="hu-HU" dirty="0"/>
              <a:t> </a:t>
            </a:r>
            <a:r>
              <a:rPr lang="hu-HU" dirty="0" err="1"/>
              <a:t>differes</a:t>
            </a:r>
            <a:r>
              <a:rPr lang="hu-HU" dirty="0"/>
              <a:t> </a:t>
            </a:r>
            <a:r>
              <a:rPr lang="hu-HU" dirty="0" err="1"/>
              <a:t>from</a:t>
            </a:r>
            <a:r>
              <a:rPr lang="hu-HU" dirty="0"/>
              <a:t> </a:t>
            </a:r>
            <a:r>
              <a:rPr lang="hu-HU" dirty="0" err="1"/>
              <a:t>global</a:t>
            </a:r>
            <a:r>
              <a:rPr lang="hu-HU" dirty="0"/>
              <a:t> </a:t>
            </a:r>
            <a:r>
              <a:rPr lang="hu-HU" dirty="0" err="1"/>
              <a:t>closest</a:t>
            </a:r>
            <a:r>
              <a:rPr lang="hu-HU" dirty="0"/>
              <a:t> </a:t>
            </a:r>
            <a:r>
              <a:rPr lang="hu-HU" dirty="0" err="1"/>
              <a:t>packing</a:t>
            </a:r>
            <a:r>
              <a:rPr lang="hu-HU" dirty="0"/>
              <a:t> of </a:t>
            </a:r>
            <a:r>
              <a:rPr lang="hu-HU" dirty="0" err="1"/>
              <a:t>speheres</a:t>
            </a:r>
            <a:r>
              <a:rPr lang="hu-HU" dirty="0"/>
              <a:t>)</a:t>
            </a:r>
          </a:p>
          <a:p>
            <a:pPr marL="457200" indent="-457200">
              <a:buFont typeface="+mj-lt"/>
              <a:buAutoNum type="arabicPeriod"/>
            </a:pPr>
            <a:r>
              <a:rPr lang="hu-HU" dirty="0" err="1"/>
              <a:t>What</a:t>
            </a:r>
            <a:r>
              <a:rPr lang="hu-HU" dirty="0"/>
              <a:t> is </a:t>
            </a:r>
            <a:r>
              <a:rPr lang="hu-HU" dirty="0" err="1"/>
              <a:t>the</a:t>
            </a:r>
            <a:r>
              <a:rPr lang="hu-HU" dirty="0"/>
              <a:t> Necker </a:t>
            </a:r>
            <a:r>
              <a:rPr lang="hu-HU" dirty="0" err="1"/>
              <a:t>cube</a:t>
            </a:r>
            <a:r>
              <a:rPr lang="hu-HU" dirty="0"/>
              <a:t> </a:t>
            </a:r>
            <a:r>
              <a:rPr lang="hu-HU" dirty="0" err="1"/>
              <a:t>illusion</a:t>
            </a:r>
            <a:r>
              <a:rPr lang="hu-HU" dirty="0"/>
              <a:t>? </a:t>
            </a:r>
            <a:r>
              <a:rPr lang="hu-HU" dirty="0">
                <a:hlinkClick r:id="rId2"/>
              </a:rPr>
              <a:t>https://hu.wikipedia.org/wiki/Necker-kocka</a:t>
            </a:r>
            <a:r>
              <a:rPr lang="hu-HU" dirty="0"/>
              <a:t>  </a:t>
            </a:r>
            <a:r>
              <a:rPr lang="hu-HU" dirty="0">
                <a:hlinkClick r:id="rId3"/>
              </a:rPr>
              <a:t>https://en.wikipedia.org/wiki/Necker_cube</a:t>
            </a:r>
            <a:r>
              <a:rPr lang="hu-HU" dirty="0"/>
              <a:t> </a:t>
            </a:r>
          </a:p>
          <a:p>
            <a:pPr marL="457200" indent="-457200">
              <a:buFont typeface="+mj-lt"/>
              <a:buAutoNum type="arabicPeriod"/>
            </a:pPr>
            <a:r>
              <a:rPr lang="hu-HU" dirty="0" err="1"/>
              <a:t>How</a:t>
            </a:r>
            <a:r>
              <a:rPr lang="hu-HU" dirty="0"/>
              <a:t> </a:t>
            </a:r>
            <a:r>
              <a:rPr lang="hu-HU" dirty="0" err="1"/>
              <a:t>can</a:t>
            </a:r>
            <a:r>
              <a:rPr lang="hu-HU" dirty="0"/>
              <a:t> </a:t>
            </a:r>
            <a:r>
              <a:rPr lang="hu-HU" dirty="0" err="1"/>
              <a:t>one</a:t>
            </a:r>
            <a:r>
              <a:rPr lang="hu-HU" dirty="0"/>
              <a:t> </a:t>
            </a:r>
            <a:r>
              <a:rPr lang="hu-HU" dirty="0" err="1"/>
              <a:t>try</a:t>
            </a:r>
            <a:r>
              <a:rPr lang="hu-HU" dirty="0"/>
              <a:t> </a:t>
            </a:r>
            <a:r>
              <a:rPr lang="hu-HU" dirty="0" err="1"/>
              <a:t>to</a:t>
            </a:r>
            <a:r>
              <a:rPr lang="hu-HU" dirty="0"/>
              <a:t> </a:t>
            </a:r>
            <a:r>
              <a:rPr lang="hu-HU" dirty="0" err="1"/>
              <a:t>explain</a:t>
            </a:r>
            <a:r>
              <a:rPr lang="hu-HU" dirty="0"/>
              <a:t> </a:t>
            </a:r>
            <a:r>
              <a:rPr lang="hu-HU" dirty="0" err="1"/>
              <a:t>the</a:t>
            </a:r>
            <a:r>
              <a:rPr lang="hu-HU" dirty="0"/>
              <a:t> temporal </a:t>
            </a:r>
            <a:r>
              <a:rPr lang="hu-HU" dirty="0" err="1"/>
              <a:t>changes</a:t>
            </a:r>
            <a:r>
              <a:rPr lang="hu-HU" dirty="0"/>
              <a:t> in </a:t>
            </a:r>
            <a:r>
              <a:rPr lang="hu-HU" dirty="0" err="1"/>
              <a:t>this</a:t>
            </a:r>
            <a:r>
              <a:rPr lang="hu-HU" dirty="0"/>
              <a:t> </a:t>
            </a:r>
            <a:r>
              <a:rPr lang="hu-HU" dirty="0" err="1"/>
              <a:t>illusion</a:t>
            </a:r>
            <a:r>
              <a:rPr lang="hu-HU" dirty="0"/>
              <a:t>, </a:t>
            </a:r>
            <a:r>
              <a:rPr lang="hu-HU" dirty="0" err="1"/>
              <a:t>namely</a:t>
            </a:r>
            <a:r>
              <a:rPr lang="hu-HU" dirty="0"/>
              <a:t> </a:t>
            </a:r>
            <a:r>
              <a:rPr lang="hu-HU" dirty="0" err="1"/>
              <a:t>that</a:t>
            </a:r>
            <a:r>
              <a:rPr lang="hu-HU" dirty="0"/>
              <a:t> </a:t>
            </a:r>
            <a:r>
              <a:rPr lang="hu-HU" dirty="0" err="1"/>
              <a:t>these</a:t>
            </a:r>
            <a:r>
              <a:rPr lang="hu-HU" dirty="0"/>
              <a:t> </a:t>
            </a:r>
            <a:r>
              <a:rPr lang="hu-HU" dirty="0" err="1"/>
              <a:t>changes</a:t>
            </a:r>
            <a:r>
              <a:rPr lang="hu-HU" dirty="0"/>
              <a:t> </a:t>
            </a:r>
            <a:r>
              <a:rPr lang="hu-HU" dirty="0" err="1"/>
              <a:t>can’t</a:t>
            </a:r>
            <a:r>
              <a:rPr lang="hu-HU" dirty="0"/>
              <a:t> be </a:t>
            </a:r>
            <a:r>
              <a:rPr lang="hu-HU" dirty="0" err="1"/>
              <a:t>stopped</a:t>
            </a:r>
            <a:r>
              <a:rPr lang="hu-HU" dirty="0"/>
              <a:t> and </a:t>
            </a:r>
            <a:r>
              <a:rPr lang="hu-HU" dirty="0" err="1"/>
              <a:t>can’t</a:t>
            </a:r>
            <a:r>
              <a:rPr lang="hu-HU" dirty="0"/>
              <a:t> be </a:t>
            </a:r>
            <a:r>
              <a:rPr lang="hu-HU" dirty="0" err="1"/>
              <a:t>accelerated</a:t>
            </a:r>
            <a:r>
              <a:rPr lang="hu-HU" dirty="0"/>
              <a:t> </a:t>
            </a:r>
            <a:r>
              <a:rPr lang="hu-HU" dirty="0" err="1"/>
              <a:t>for</a:t>
            </a:r>
            <a:r>
              <a:rPr lang="hu-HU" dirty="0"/>
              <a:t> most </a:t>
            </a:r>
            <a:r>
              <a:rPr lang="hu-HU" dirty="0" err="1"/>
              <a:t>people</a:t>
            </a:r>
            <a:r>
              <a:rPr lang="hu-HU" dirty="0"/>
              <a:t>? (</a:t>
            </a:r>
            <a:r>
              <a:rPr lang="hu-HU" dirty="0" err="1"/>
              <a:t>Delay</a:t>
            </a:r>
            <a:r>
              <a:rPr lang="hu-HU" dirty="0"/>
              <a:t> </a:t>
            </a:r>
            <a:r>
              <a:rPr lang="hu-HU" dirty="0" err="1"/>
              <a:t>compensation</a:t>
            </a:r>
            <a:r>
              <a:rPr lang="hu-HU" dirty="0"/>
              <a:t> </a:t>
            </a:r>
            <a:r>
              <a:rPr lang="hu-HU" dirty="0" err="1"/>
              <a:t>for</a:t>
            </a:r>
            <a:r>
              <a:rPr lang="hu-HU" dirty="0"/>
              <a:t> </a:t>
            </a:r>
            <a:r>
              <a:rPr lang="hu-HU" dirty="0" err="1"/>
              <a:t>synchronization</a:t>
            </a:r>
            <a:r>
              <a:rPr lang="hu-HU" dirty="0"/>
              <a:t> in </a:t>
            </a:r>
            <a:r>
              <a:rPr lang="hu-HU" dirty="0" err="1"/>
              <a:t>distributed</a:t>
            </a:r>
            <a:r>
              <a:rPr lang="hu-HU" dirty="0"/>
              <a:t> </a:t>
            </a:r>
            <a:r>
              <a:rPr lang="hu-HU" dirty="0" err="1"/>
              <a:t>cognitive</a:t>
            </a:r>
            <a:r>
              <a:rPr lang="hu-HU" dirty="0"/>
              <a:t> systems </a:t>
            </a:r>
            <a:r>
              <a:rPr lang="hu-HU" dirty="0" err="1"/>
              <a:t>should</a:t>
            </a:r>
            <a:r>
              <a:rPr lang="hu-HU" dirty="0"/>
              <a:t> be </a:t>
            </a:r>
            <a:r>
              <a:rPr lang="hu-HU" dirty="0" err="1"/>
              <a:t>based</a:t>
            </a:r>
            <a:r>
              <a:rPr lang="hu-HU" dirty="0"/>
              <a:t> </a:t>
            </a:r>
            <a:r>
              <a:rPr lang="hu-HU" dirty="0" err="1"/>
              <a:t>on</a:t>
            </a:r>
            <a:r>
              <a:rPr lang="hu-HU" dirty="0"/>
              <a:t> </a:t>
            </a:r>
            <a:r>
              <a:rPr lang="hu-HU" dirty="0" err="1"/>
              <a:t>internal</a:t>
            </a:r>
            <a:r>
              <a:rPr lang="hu-HU" dirty="0"/>
              <a:t> </a:t>
            </a:r>
            <a:r>
              <a:rPr lang="hu-HU" dirty="0" err="1"/>
              <a:t>model</a:t>
            </a:r>
            <a:r>
              <a:rPr lang="hu-HU" dirty="0"/>
              <a:t> and </a:t>
            </a:r>
            <a:r>
              <a:rPr lang="hu-HU" dirty="0" err="1"/>
              <a:t>the</a:t>
            </a:r>
            <a:r>
              <a:rPr lang="hu-HU" dirty="0"/>
              <a:t> </a:t>
            </a:r>
            <a:r>
              <a:rPr lang="hu-HU" dirty="0" err="1"/>
              <a:t>model</a:t>
            </a:r>
            <a:r>
              <a:rPr lang="hu-HU" dirty="0"/>
              <a:t> has </a:t>
            </a:r>
            <a:r>
              <a:rPr lang="hu-HU" dirty="0" err="1"/>
              <a:t>its</a:t>
            </a:r>
            <a:r>
              <a:rPr lang="hu-HU" dirty="0"/>
              <a:t> </a:t>
            </a:r>
            <a:r>
              <a:rPr lang="hu-HU" dirty="0" err="1"/>
              <a:t>constraints</a:t>
            </a:r>
            <a:r>
              <a:rPr lang="hu-HU" dirty="0"/>
              <a:t> </a:t>
            </a:r>
            <a:r>
              <a:rPr lang="hu-HU" dirty="0" err="1"/>
              <a:t>subject</a:t>
            </a:r>
            <a:r>
              <a:rPr lang="hu-HU" dirty="0"/>
              <a:t> </a:t>
            </a:r>
            <a:r>
              <a:rPr lang="hu-HU" dirty="0" err="1"/>
              <a:t>to</a:t>
            </a:r>
            <a:r>
              <a:rPr lang="hu-HU" dirty="0"/>
              <a:t> </a:t>
            </a:r>
            <a:r>
              <a:rPr lang="hu-HU" dirty="0" err="1"/>
              <a:t>the</a:t>
            </a:r>
            <a:r>
              <a:rPr lang="hu-HU" dirty="0"/>
              <a:t> </a:t>
            </a:r>
            <a:r>
              <a:rPr lang="hu-HU" dirty="0" err="1"/>
              <a:t>full</a:t>
            </a:r>
            <a:r>
              <a:rPr lang="hu-HU" dirty="0"/>
              <a:t> </a:t>
            </a:r>
            <a:r>
              <a:rPr lang="hu-HU" dirty="0" err="1"/>
              <a:t>delays</a:t>
            </a:r>
            <a:r>
              <a:rPr lang="hu-HU" dirty="0"/>
              <a:t> in </a:t>
            </a:r>
            <a:r>
              <a:rPr lang="hu-HU" dirty="0" err="1"/>
              <a:t>the</a:t>
            </a:r>
            <a:r>
              <a:rPr lang="hu-HU" dirty="0"/>
              <a:t> </a:t>
            </a:r>
            <a:r>
              <a:rPr lang="hu-HU" dirty="0" err="1"/>
              <a:t>processing</a:t>
            </a:r>
            <a:r>
              <a:rPr lang="hu-HU" dirty="0"/>
              <a:t> </a:t>
            </a:r>
            <a:r>
              <a:rPr lang="hu-HU" dirty="0" err="1"/>
              <a:t>loops</a:t>
            </a:r>
            <a:r>
              <a:rPr lang="hu-HU" dirty="0"/>
              <a:t>.)</a:t>
            </a:r>
          </a:p>
        </p:txBody>
      </p:sp>
    </p:spTree>
    <p:extLst>
      <p:ext uri="{BB962C8B-B14F-4D97-AF65-F5344CB8AC3E}">
        <p14:creationId xmlns:p14="http://schemas.microsoft.com/office/powerpoint/2010/main" val="3766027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C62E-9D4C-4A54-881F-03E8D0E9AC06}"/>
              </a:ext>
            </a:extLst>
          </p:cNvPr>
          <p:cNvSpPr>
            <a:spLocks noGrp="1"/>
          </p:cNvSpPr>
          <p:nvPr>
            <p:ph type="title"/>
          </p:nvPr>
        </p:nvSpPr>
        <p:spPr/>
        <p:txBody>
          <a:bodyPr/>
          <a:lstStyle/>
          <a:p>
            <a:r>
              <a:rPr lang="hu-HU" dirty="0" err="1"/>
              <a:t>Questions</a:t>
            </a:r>
            <a:r>
              <a:rPr lang="hu-HU" dirty="0"/>
              <a:t> and </a:t>
            </a:r>
            <a:r>
              <a:rPr lang="hu-HU" dirty="0" err="1"/>
              <a:t>Notes</a:t>
            </a:r>
            <a:r>
              <a:rPr lang="hu-HU" dirty="0"/>
              <a:t> 4</a:t>
            </a:r>
          </a:p>
        </p:txBody>
      </p:sp>
      <p:sp>
        <p:nvSpPr>
          <p:cNvPr id="3" name="Content Placeholder 2">
            <a:extLst>
              <a:ext uri="{FF2B5EF4-FFF2-40B4-BE49-F238E27FC236}">
                <a16:creationId xmlns:a16="http://schemas.microsoft.com/office/drawing/2014/main" id="{9F5F2D3A-5E37-4374-83AE-862896578C49}"/>
              </a:ext>
            </a:extLst>
          </p:cNvPr>
          <p:cNvSpPr>
            <a:spLocks noGrp="1"/>
          </p:cNvSpPr>
          <p:nvPr>
            <p:ph idx="1"/>
          </p:nvPr>
        </p:nvSpPr>
        <p:spPr/>
        <p:txBody>
          <a:bodyPr/>
          <a:lstStyle/>
          <a:p>
            <a:pPr marL="457200" indent="-457200">
              <a:buFont typeface="+mj-lt"/>
              <a:buAutoNum type="arabicPeriod"/>
            </a:pPr>
            <a:r>
              <a:rPr lang="hu-HU" dirty="0"/>
              <a:t> </a:t>
            </a:r>
            <a:r>
              <a:rPr lang="hu-HU" dirty="0" err="1"/>
              <a:t>How</a:t>
            </a:r>
            <a:r>
              <a:rPr lang="hu-HU" dirty="0"/>
              <a:t> </a:t>
            </a:r>
            <a:r>
              <a:rPr lang="hu-HU" dirty="0" err="1"/>
              <a:t>may</a:t>
            </a:r>
            <a:r>
              <a:rPr lang="hu-HU" dirty="0"/>
              <a:t> </a:t>
            </a:r>
            <a:r>
              <a:rPr lang="hu-HU" dirty="0" err="1"/>
              <a:t>one</a:t>
            </a:r>
            <a:r>
              <a:rPr lang="hu-HU" dirty="0"/>
              <a:t> stop </a:t>
            </a:r>
            <a:r>
              <a:rPr lang="hu-HU" dirty="0" err="1"/>
              <a:t>the</a:t>
            </a:r>
            <a:r>
              <a:rPr lang="hu-HU" dirty="0"/>
              <a:t> </a:t>
            </a:r>
            <a:r>
              <a:rPr lang="hu-HU" dirty="0" err="1"/>
              <a:t>changes</a:t>
            </a:r>
            <a:r>
              <a:rPr lang="hu-HU" dirty="0"/>
              <a:t>? </a:t>
            </a:r>
            <a:r>
              <a:rPr lang="hu-HU" dirty="0" err="1"/>
              <a:t>Who</a:t>
            </a:r>
            <a:r>
              <a:rPr lang="hu-HU" dirty="0"/>
              <a:t> </a:t>
            </a:r>
            <a:r>
              <a:rPr lang="hu-HU" dirty="0" err="1"/>
              <a:t>may</a:t>
            </a:r>
            <a:r>
              <a:rPr lang="hu-HU" dirty="0"/>
              <a:t> be </a:t>
            </a:r>
            <a:r>
              <a:rPr lang="hu-HU" dirty="0" err="1"/>
              <a:t>capable</a:t>
            </a:r>
            <a:r>
              <a:rPr lang="hu-HU" dirty="0"/>
              <a:t> of </a:t>
            </a:r>
            <a:r>
              <a:rPr lang="hu-HU" dirty="0" err="1"/>
              <a:t>doing</a:t>
            </a:r>
            <a:r>
              <a:rPr lang="hu-HU" dirty="0"/>
              <a:t> </a:t>
            </a:r>
            <a:r>
              <a:rPr lang="hu-HU" dirty="0" err="1"/>
              <a:t>so</a:t>
            </a:r>
            <a:r>
              <a:rPr lang="hu-HU" dirty="0"/>
              <a:t>? (</a:t>
            </a:r>
            <a:r>
              <a:rPr lang="hu-HU" dirty="0" err="1"/>
              <a:t>Those</a:t>
            </a:r>
            <a:r>
              <a:rPr lang="hu-HU" dirty="0"/>
              <a:t> </a:t>
            </a:r>
            <a:r>
              <a:rPr lang="hu-HU" dirty="0" err="1"/>
              <a:t>people</a:t>
            </a:r>
            <a:r>
              <a:rPr lang="hu-HU" dirty="0"/>
              <a:t>, </a:t>
            </a:r>
            <a:r>
              <a:rPr lang="hu-HU" dirty="0" err="1"/>
              <a:t>who</a:t>
            </a:r>
            <a:r>
              <a:rPr lang="hu-HU" dirty="0"/>
              <a:t> </a:t>
            </a:r>
            <a:r>
              <a:rPr lang="hu-HU" dirty="0" err="1"/>
              <a:t>can</a:t>
            </a:r>
            <a:r>
              <a:rPr lang="hu-HU" dirty="0"/>
              <a:t> </a:t>
            </a:r>
            <a:r>
              <a:rPr lang="hu-HU" dirty="0" err="1"/>
              <a:t>act</a:t>
            </a:r>
            <a:r>
              <a:rPr lang="hu-HU" dirty="0"/>
              <a:t> </a:t>
            </a:r>
            <a:r>
              <a:rPr lang="hu-HU" dirty="0" err="1"/>
              <a:t>upon</a:t>
            </a:r>
            <a:r>
              <a:rPr lang="hu-HU" dirty="0"/>
              <a:t> </a:t>
            </a:r>
            <a:r>
              <a:rPr lang="hu-HU" dirty="0" err="1"/>
              <a:t>their</a:t>
            </a:r>
            <a:r>
              <a:rPr lang="hu-HU" dirty="0"/>
              <a:t> </a:t>
            </a:r>
            <a:r>
              <a:rPr lang="hu-HU" dirty="0" err="1"/>
              <a:t>subconscious</a:t>
            </a:r>
            <a:r>
              <a:rPr lang="hu-HU" dirty="0"/>
              <a:t>: </a:t>
            </a:r>
            <a:r>
              <a:rPr lang="hu-HU" dirty="0" err="1"/>
              <a:t>mediation</a:t>
            </a:r>
            <a:r>
              <a:rPr lang="hu-HU" dirty="0"/>
              <a:t> </a:t>
            </a:r>
            <a:r>
              <a:rPr lang="hu-HU" dirty="0" err="1"/>
              <a:t>masters</a:t>
            </a:r>
            <a:r>
              <a:rPr lang="hu-HU" dirty="0"/>
              <a:t>: </a:t>
            </a:r>
            <a:r>
              <a:rPr lang="hu-HU" dirty="0" err="1"/>
              <a:t>Meditation</a:t>
            </a:r>
            <a:r>
              <a:rPr lang="hu-HU" dirty="0"/>
              <a:t> </a:t>
            </a:r>
            <a:r>
              <a:rPr lang="hu-HU" dirty="0" err="1"/>
              <a:t>alters</a:t>
            </a:r>
            <a:r>
              <a:rPr lang="hu-HU" dirty="0"/>
              <a:t> </a:t>
            </a:r>
            <a:r>
              <a:rPr lang="hu-HU" dirty="0" err="1"/>
              <a:t>perceptual</a:t>
            </a:r>
            <a:r>
              <a:rPr lang="hu-HU" dirty="0"/>
              <a:t> </a:t>
            </a:r>
            <a:r>
              <a:rPr lang="hu-HU" dirty="0" err="1"/>
              <a:t>rivalry</a:t>
            </a:r>
            <a:r>
              <a:rPr lang="hu-HU" dirty="0"/>
              <a:t> in Tibetan </a:t>
            </a:r>
            <a:r>
              <a:rPr lang="hu-HU" dirty="0" err="1"/>
              <a:t>Buddhist</a:t>
            </a:r>
            <a:r>
              <a:rPr lang="hu-HU" dirty="0"/>
              <a:t> </a:t>
            </a:r>
            <a:r>
              <a:rPr lang="hu-HU" dirty="0" err="1"/>
              <a:t>monks</a:t>
            </a:r>
            <a:r>
              <a:rPr lang="hu-HU" dirty="0"/>
              <a:t> -- </a:t>
            </a:r>
            <a:r>
              <a:rPr lang="hu-HU" dirty="0">
                <a:hlinkClick r:id="rId2"/>
              </a:rPr>
              <a:t>http://www.uq.edu.au/nuq/jack/CBMonks.pdf</a:t>
            </a:r>
            <a:r>
              <a:rPr lang="hu-HU" dirty="0"/>
              <a:t>)</a:t>
            </a:r>
          </a:p>
          <a:p>
            <a:pPr marL="457200" indent="-457200">
              <a:buFont typeface="+mj-lt"/>
              <a:buAutoNum type="arabicPeriod"/>
            </a:pPr>
            <a:r>
              <a:rPr lang="hu-HU" dirty="0" err="1"/>
              <a:t>What</a:t>
            </a:r>
            <a:r>
              <a:rPr lang="hu-HU" dirty="0"/>
              <a:t> is ConceptNet? </a:t>
            </a:r>
            <a:r>
              <a:rPr lang="hu-HU" dirty="0">
                <a:hlinkClick r:id="rId3"/>
              </a:rPr>
              <a:t>http://conceptnet.io/</a:t>
            </a:r>
            <a:r>
              <a:rPr lang="hu-HU" dirty="0"/>
              <a:t> </a:t>
            </a:r>
          </a:p>
          <a:p>
            <a:pPr marL="457200" indent="-457200">
              <a:buFont typeface="+mj-lt"/>
              <a:buAutoNum type="arabicPeriod"/>
            </a:pPr>
            <a:r>
              <a:rPr lang="hu-HU" dirty="0" err="1"/>
              <a:t>Recall</a:t>
            </a:r>
            <a:r>
              <a:rPr lang="hu-HU" dirty="0"/>
              <a:t> </a:t>
            </a:r>
            <a:r>
              <a:rPr lang="hu-HU" dirty="0" err="1"/>
              <a:t>that</a:t>
            </a:r>
            <a:r>
              <a:rPr lang="hu-HU" dirty="0"/>
              <a:t> input-output systems </a:t>
            </a:r>
            <a:r>
              <a:rPr lang="hu-HU" dirty="0" err="1"/>
              <a:t>can</a:t>
            </a:r>
            <a:r>
              <a:rPr lang="hu-HU" dirty="0"/>
              <a:t> </a:t>
            </a:r>
            <a:r>
              <a:rPr lang="hu-HU" dirty="0" err="1"/>
              <a:t>hardly</a:t>
            </a:r>
            <a:r>
              <a:rPr lang="hu-HU" dirty="0"/>
              <a:t> </a:t>
            </a:r>
            <a:r>
              <a:rPr lang="hu-HU" dirty="0" err="1"/>
              <a:t>make</a:t>
            </a:r>
            <a:r>
              <a:rPr lang="hu-HU" dirty="0"/>
              <a:t> </a:t>
            </a:r>
            <a:r>
              <a:rPr lang="hu-HU" dirty="0" err="1"/>
              <a:t>sense</a:t>
            </a:r>
            <a:r>
              <a:rPr lang="hu-HU" dirty="0"/>
              <a:t> of images. </a:t>
            </a:r>
            <a:r>
              <a:rPr lang="hu-HU" dirty="0" err="1"/>
              <a:t>How</a:t>
            </a:r>
            <a:r>
              <a:rPr lang="hu-HU" dirty="0"/>
              <a:t> </a:t>
            </a:r>
            <a:r>
              <a:rPr lang="hu-HU" dirty="0" err="1"/>
              <a:t>can</a:t>
            </a:r>
            <a:r>
              <a:rPr lang="hu-HU" dirty="0"/>
              <a:t> </a:t>
            </a:r>
            <a:r>
              <a:rPr lang="hu-HU" dirty="0" err="1"/>
              <a:t>we</a:t>
            </a:r>
            <a:r>
              <a:rPr lang="hu-HU" dirty="0"/>
              <a:t> </a:t>
            </a:r>
            <a:r>
              <a:rPr lang="hu-HU" dirty="0" err="1"/>
              <a:t>use</a:t>
            </a:r>
            <a:r>
              <a:rPr lang="hu-HU" dirty="0"/>
              <a:t> Google Images </a:t>
            </a:r>
            <a:r>
              <a:rPr lang="hu-HU" dirty="0" err="1"/>
              <a:t>for</a:t>
            </a:r>
            <a:r>
              <a:rPr lang="hu-HU" dirty="0"/>
              <a:t> </a:t>
            </a:r>
            <a:r>
              <a:rPr lang="hu-HU" dirty="0" err="1"/>
              <a:t>making</a:t>
            </a:r>
            <a:r>
              <a:rPr lang="hu-HU" dirty="0"/>
              <a:t> </a:t>
            </a:r>
            <a:r>
              <a:rPr lang="hu-HU" dirty="0" err="1"/>
              <a:t>sense</a:t>
            </a:r>
            <a:r>
              <a:rPr lang="hu-HU" dirty="0"/>
              <a:t> of </a:t>
            </a:r>
            <a:r>
              <a:rPr lang="hu-HU" dirty="0" err="1"/>
              <a:t>images</a:t>
            </a:r>
            <a:r>
              <a:rPr lang="hu-HU" dirty="0"/>
              <a:t>?</a:t>
            </a:r>
          </a:p>
          <a:p>
            <a:pPr marL="457200" indent="-457200">
              <a:buFont typeface="+mj-lt"/>
              <a:buAutoNum type="arabicPeriod"/>
            </a:pPr>
            <a:r>
              <a:rPr lang="hu-HU" dirty="0" err="1"/>
              <a:t>How</a:t>
            </a:r>
            <a:r>
              <a:rPr lang="hu-HU" dirty="0"/>
              <a:t> </a:t>
            </a:r>
            <a:r>
              <a:rPr lang="hu-HU" dirty="0" err="1"/>
              <a:t>can</a:t>
            </a:r>
            <a:r>
              <a:rPr lang="hu-HU" dirty="0"/>
              <a:t> </a:t>
            </a:r>
            <a:r>
              <a:rPr lang="hu-HU" dirty="0" err="1"/>
              <a:t>one</a:t>
            </a:r>
            <a:r>
              <a:rPr lang="hu-HU" dirty="0"/>
              <a:t> </a:t>
            </a:r>
            <a:r>
              <a:rPr lang="hu-HU" dirty="0" err="1"/>
              <a:t>use</a:t>
            </a:r>
            <a:r>
              <a:rPr lang="hu-HU" dirty="0"/>
              <a:t> </a:t>
            </a:r>
            <a:r>
              <a:rPr lang="hu-HU" dirty="0" err="1"/>
              <a:t>deep</a:t>
            </a:r>
            <a:r>
              <a:rPr lang="hu-HU" dirty="0"/>
              <a:t> </a:t>
            </a:r>
            <a:r>
              <a:rPr lang="hu-HU" dirty="0" err="1"/>
              <a:t>networks</a:t>
            </a:r>
            <a:r>
              <a:rPr lang="hu-HU" dirty="0"/>
              <a:t> </a:t>
            </a:r>
            <a:r>
              <a:rPr lang="hu-HU" dirty="0" err="1"/>
              <a:t>for</a:t>
            </a:r>
            <a:r>
              <a:rPr lang="hu-HU" dirty="0"/>
              <a:t> </a:t>
            </a:r>
            <a:r>
              <a:rPr lang="hu-HU" dirty="0" err="1"/>
              <a:t>generating</a:t>
            </a:r>
            <a:r>
              <a:rPr lang="hu-HU" dirty="0"/>
              <a:t> </a:t>
            </a:r>
            <a:r>
              <a:rPr lang="hu-HU" dirty="0" err="1"/>
              <a:t>new</a:t>
            </a:r>
            <a:r>
              <a:rPr lang="hu-HU" dirty="0"/>
              <a:t> </a:t>
            </a:r>
            <a:r>
              <a:rPr lang="hu-HU" dirty="0" err="1"/>
              <a:t>training</a:t>
            </a:r>
            <a:r>
              <a:rPr lang="hu-HU" dirty="0"/>
              <a:t> </a:t>
            </a:r>
            <a:r>
              <a:rPr lang="hu-HU" dirty="0" err="1"/>
              <a:t>samples</a:t>
            </a:r>
            <a:r>
              <a:rPr lang="hu-HU" dirty="0"/>
              <a:t>? (</a:t>
            </a:r>
            <a:r>
              <a:rPr lang="hu-HU" dirty="0" err="1"/>
              <a:t>Via</a:t>
            </a:r>
            <a:r>
              <a:rPr lang="hu-HU" dirty="0"/>
              <a:t> </a:t>
            </a:r>
            <a:r>
              <a:rPr lang="hu-HU" dirty="0" err="1"/>
              <a:t>resolving</a:t>
            </a:r>
            <a:r>
              <a:rPr lang="hu-HU" dirty="0"/>
              <a:t> </a:t>
            </a:r>
            <a:r>
              <a:rPr lang="hu-HU" dirty="0" err="1"/>
              <a:t>the</a:t>
            </a:r>
            <a:r>
              <a:rPr lang="hu-HU" dirty="0"/>
              <a:t> </a:t>
            </a:r>
            <a:r>
              <a:rPr lang="hu-HU" dirty="0" err="1"/>
              <a:t>discrepancies</a:t>
            </a:r>
            <a:r>
              <a:rPr lang="hu-HU" dirty="0"/>
              <a:t> </a:t>
            </a:r>
            <a:r>
              <a:rPr lang="hu-HU" dirty="0" err="1"/>
              <a:t>between</a:t>
            </a:r>
            <a:r>
              <a:rPr lang="hu-HU" dirty="0"/>
              <a:t> </a:t>
            </a:r>
            <a:r>
              <a:rPr lang="hu-HU" dirty="0" err="1"/>
              <a:t>the</a:t>
            </a:r>
            <a:r>
              <a:rPr lang="hu-HU" dirty="0"/>
              <a:t> </a:t>
            </a:r>
            <a:r>
              <a:rPr lang="hu-HU" dirty="0" err="1"/>
              <a:t>outputs</a:t>
            </a:r>
            <a:r>
              <a:rPr lang="hu-HU" dirty="0"/>
              <a:t> of </a:t>
            </a:r>
            <a:r>
              <a:rPr lang="hu-HU" dirty="0" err="1"/>
              <a:t>the</a:t>
            </a:r>
            <a:r>
              <a:rPr lang="hu-HU" dirty="0"/>
              <a:t> </a:t>
            </a:r>
            <a:r>
              <a:rPr lang="hu-HU" dirty="0" err="1"/>
              <a:t>networks</a:t>
            </a:r>
            <a:r>
              <a:rPr lang="hu-HU" dirty="0"/>
              <a:t>.)</a:t>
            </a:r>
          </a:p>
          <a:p>
            <a:pPr marL="457200" indent="-457200">
              <a:buFont typeface="+mj-lt"/>
              <a:buAutoNum type="arabicPeriod"/>
            </a:pPr>
            <a:r>
              <a:rPr lang="hu-HU" dirty="0" err="1"/>
              <a:t>What</a:t>
            </a:r>
            <a:r>
              <a:rPr lang="hu-HU" dirty="0"/>
              <a:t> </a:t>
            </a:r>
            <a:r>
              <a:rPr lang="hu-HU" dirty="0" err="1"/>
              <a:t>if</a:t>
            </a:r>
            <a:r>
              <a:rPr lang="hu-HU" dirty="0"/>
              <a:t> </a:t>
            </a:r>
            <a:r>
              <a:rPr lang="hu-HU" dirty="0" err="1"/>
              <a:t>the</a:t>
            </a:r>
            <a:r>
              <a:rPr lang="hu-HU" dirty="0"/>
              <a:t> </a:t>
            </a:r>
            <a:r>
              <a:rPr lang="hu-HU" dirty="0" err="1"/>
              <a:t>result</a:t>
            </a:r>
            <a:r>
              <a:rPr lang="hu-HU" dirty="0"/>
              <a:t> of </a:t>
            </a:r>
            <a:r>
              <a:rPr lang="hu-HU" dirty="0" err="1"/>
              <a:t>the</a:t>
            </a:r>
            <a:r>
              <a:rPr lang="hu-HU" dirty="0"/>
              <a:t> </a:t>
            </a:r>
            <a:r>
              <a:rPr lang="hu-HU" dirty="0" err="1"/>
              <a:t>resolution</a:t>
            </a:r>
            <a:r>
              <a:rPr lang="hu-HU" dirty="0"/>
              <a:t> of </a:t>
            </a:r>
            <a:r>
              <a:rPr lang="hu-HU" dirty="0" err="1"/>
              <a:t>discrepancy</a:t>
            </a:r>
            <a:r>
              <a:rPr lang="hu-HU" dirty="0"/>
              <a:t> is </a:t>
            </a:r>
            <a:r>
              <a:rPr lang="hu-HU" dirty="0" err="1"/>
              <a:t>wrong</a:t>
            </a:r>
            <a:r>
              <a:rPr lang="hu-HU" dirty="0"/>
              <a:t>? </a:t>
            </a:r>
            <a:r>
              <a:rPr lang="hu-HU" dirty="0" err="1"/>
              <a:t>How</a:t>
            </a:r>
            <a:r>
              <a:rPr lang="hu-HU" dirty="0"/>
              <a:t> </a:t>
            </a:r>
            <a:r>
              <a:rPr lang="hu-HU" dirty="0" err="1"/>
              <a:t>can</a:t>
            </a:r>
            <a:r>
              <a:rPr lang="hu-HU" dirty="0"/>
              <a:t> </a:t>
            </a:r>
            <a:r>
              <a:rPr lang="hu-HU" dirty="0" err="1"/>
              <a:t>it</a:t>
            </a:r>
            <a:r>
              <a:rPr lang="hu-HU" dirty="0"/>
              <a:t> be </a:t>
            </a:r>
            <a:r>
              <a:rPr lang="hu-HU" dirty="0" err="1"/>
              <a:t>improved</a:t>
            </a:r>
            <a:r>
              <a:rPr lang="hu-HU" dirty="0"/>
              <a:t>? (</a:t>
            </a:r>
            <a:r>
              <a:rPr lang="hu-HU" dirty="0" err="1"/>
              <a:t>Only</a:t>
            </a:r>
            <a:r>
              <a:rPr lang="hu-HU" dirty="0"/>
              <a:t> be behavioral </a:t>
            </a:r>
            <a:r>
              <a:rPr lang="hu-HU" dirty="0" err="1"/>
              <a:t>feedback</a:t>
            </a:r>
            <a:r>
              <a:rPr lang="hu-HU" dirty="0"/>
              <a:t>.)</a:t>
            </a:r>
          </a:p>
        </p:txBody>
      </p:sp>
    </p:spTree>
    <p:extLst>
      <p:ext uri="{BB962C8B-B14F-4D97-AF65-F5344CB8AC3E}">
        <p14:creationId xmlns:p14="http://schemas.microsoft.com/office/powerpoint/2010/main" val="3739461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C62E-9D4C-4A54-881F-03E8D0E9AC06}"/>
              </a:ext>
            </a:extLst>
          </p:cNvPr>
          <p:cNvSpPr>
            <a:spLocks noGrp="1"/>
          </p:cNvSpPr>
          <p:nvPr>
            <p:ph type="title"/>
          </p:nvPr>
        </p:nvSpPr>
        <p:spPr/>
        <p:txBody>
          <a:bodyPr/>
          <a:lstStyle/>
          <a:p>
            <a:r>
              <a:rPr lang="hu-HU" dirty="0" err="1"/>
              <a:t>Questions</a:t>
            </a:r>
            <a:r>
              <a:rPr lang="hu-HU" dirty="0"/>
              <a:t> and </a:t>
            </a:r>
            <a:r>
              <a:rPr lang="hu-HU" dirty="0" err="1"/>
              <a:t>Notes</a:t>
            </a:r>
            <a:r>
              <a:rPr lang="hu-HU" dirty="0"/>
              <a:t> </a:t>
            </a:r>
            <a:r>
              <a:rPr lang="hu-HU" dirty="0" smtClean="0"/>
              <a:t>5</a:t>
            </a:r>
            <a:endParaRPr lang="hu-HU" dirty="0"/>
          </a:p>
        </p:txBody>
      </p:sp>
      <p:sp>
        <p:nvSpPr>
          <p:cNvPr id="3" name="Content Placeholder 2">
            <a:extLst>
              <a:ext uri="{FF2B5EF4-FFF2-40B4-BE49-F238E27FC236}">
                <a16:creationId xmlns:a16="http://schemas.microsoft.com/office/drawing/2014/main" id="{9F5F2D3A-5E37-4374-83AE-862896578C49}"/>
              </a:ext>
            </a:extLst>
          </p:cNvPr>
          <p:cNvSpPr>
            <a:spLocks noGrp="1"/>
          </p:cNvSpPr>
          <p:nvPr>
            <p:ph idx="1"/>
          </p:nvPr>
        </p:nvSpPr>
        <p:spPr>
          <a:xfrm>
            <a:off x="179513" y="1268760"/>
            <a:ext cx="8619934" cy="5400600"/>
          </a:xfrm>
        </p:spPr>
        <p:txBody>
          <a:bodyPr>
            <a:normAutofit fontScale="92500" lnSpcReduction="10000"/>
          </a:bodyPr>
          <a:lstStyle/>
          <a:p>
            <a:pPr marL="457200" indent="-457200">
              <a:buFont typeface="+mj-lt"/>
              <a:buAutoNum type="arabicPeriod"/>
            </a:pPr>
            <a:r>
              <a:rPr lang="hu-HU" dirty="0" err="1" smtClean="0"/>
              <a:t>Why</a:t>
            </a:r>
            <a:r>
              <a:rPr lang="hu-HU" dirty="0" smtClean="0"/>
              <a:t> </a:t>
            </a:r>
            <a:r>
              <a:rPr lang="hu-HU" dirty="0" err="1" smtClean="0"/>
              <a:t>may</a:t>
            </a:r>
            <a:r>
              <a:rPr lang="hu-HU" dirty="0" smtClean="0"/>
              <a:t> Deep </a:t>
            </a:r>
            <a:r>
              <a:rPr lang="hu-HU" dirty="0" err="1" smtClean="0"/>
              <a:t>Networks</a:t>
            </a:r>
            <a:r>
              <a:rPr lang="hu-HU" dirty="0" smtClean="0"/>
              <a:t> show </a:t>
            </a:r>
            <a:r>
              <a:rPr lang="hu-HU" dirty="0" err="1" smtClean="0"/>
              <a:t>superhuman</a:t>
            </a:r>
            <a:r>
              <a:rPr lang="hu-HU" dirty="0" smtClean="0"/>
              <a:t> performance? </a:t>
            </a:r>
            <a:endParaRPr lang="hu-HU" dirty="0"/>
          </a:p>
          <a:p>
            <a:pPr marL="457200" indent="-457200">
              <a:buFont typeface="+mj-lt"/>
              <a:buAutoNum type="arabicPeriod"/>
            </a:pPr>
            <a:r>
              <a:rPr lang="hu-HU" dirty="0" err="1" smtClean="0"/>
              <a:t>Why</a:t>
            </a:r>
            <a:r>
              <a:rPr lang="hu-HU" dirty="0" smtClean="0"/>
              <a:t> </a:t>
            </a:r>
            <a:r>
              <a:rPr lang="hu-HU" dirty="0" err="1" smtClean="0"/>
              <a:t>can</a:t>
            </a:r>
            <a:r>
              <a:rPr lang="hu-HU" dirty="0" smtClean="0"/>
              <a:t> Deep </a:t>
            </a:r>
            <a:r>
              <a:rPr lang="hu-HU" dirty="0" err="1" smtClean="0"/>
              <a:t>Networks</a:t>
            </a:r>
            <a:r>
              <a:rPr lang="hu-HU" dirty="0" smtClean="0"/>
              <a:t> be </a:t>
            </a:r>
            <a:r>
              <a:rPr lang="hu-HU" dirty="0" err="1" smtClean="0"/>
              <a:t>fooled</a:t>
            </a:r>
            <a:r>
              <a:rPr lang="hu-HU" dirty="0" smtClean="0"/>
              <a:t> </a:t>
            </a:r>
            <a:r>
              <a:rPr lang="hu-HU" dirty="0" err="1" smtClean="0"/>
              <a:t>so</a:t>
            </a:r>
            <a:r>
              <a:rPr lang="hu-HU" dirty="0" smtClean="0"/>
              <a:t> </a:t>
            </a:r>
            <a:r>
              <a:rPr lang="hu-HU" dirty="0" err="1" smtClean="0"/>
              <a:t>easily</a:t>
            </a:r>
            <a:r>
              <a:rPr lang="hu-HU" dirty="0" smtClean="0"/>
              <a:t>? </a:t>
            </a:r>
          </a:p>
          <a:p>
            <a:pPr marL="457200" indent="-457200">
              <a:buFont typeface="+mj-lt"/>
              <a:buAutoNum type="arabicPeriod"/>
            </a:pPr>
            <a:r>
              <a:rPr lang="hu-HU" dirty="0" err="1" smtClean="0"/>
              <a:t>What</a:t>
            </a:r>
            <a:r>
              <a:rPr lang="hu-HU" dirty="0" smtClean="0"/>
              <a:t> is </a:t>
            </a:r>
            <a:r>
              <a:rPr lang="hu-HU" dirty="0" err="1" smtClean="0"/>
              <a:t>missing</a:t>
            </a:r>
            <a:r>
              <a:rPr lang="hu-HU" dirty="0" smtClean="0"/>
              <a:t> </a:t>
            </a:r>
            <a:r>
              <a:rPr lang="hu-HU" dirty="0" err="1" smtClean="0"/>
              <a:t>from</a:t>
            </a:r>
            <a:r>
              <a:rPr lang="hu-HU" dirty="0" smtClean="0"/>
              <a:t> </a:t>
            </a:r>
            <a:r>
              <a:rPr lang="hu-HU" dirty="0" err="1" smtClean="0"/>
              <a:t>typical</a:t>
            </a:r>
            <a:r>
              <a:rPr lang="hu-HU" dirty="0" smtClean="0"/>
              <a:t> Deep </a:t>
            </a:r>
            <a:r>
              <a:rPr lang="hu-HU" dirty="0" err="1" smtClean="0"/>
              <a:t>Networks</a:t>
            </a:r>
            <a:r>
              <a:rPr lang="hu-HU" dirty="0" smtClean="0"/>
              <a:t>? (The </a:t>
            </a:r>
            <a:r>
              <a:rPr lang="hu-HU" dirty="0" err="1" smtClean="0"/>
              <a:t>representation</a:t>
            </a:r>
            <a:r>
              <a:rPr lang="hu-HU" dirty="0" smtClean="0"/>
              <a:t> of </a:t>
            </a:r>
            <a:r>
              <a:rPr lang="hu-HU" dirty="0" err="1" smtClean="0"/>
              <a:t>components</a:t>
            </a:r>
            <a:r>
              <a:rPr lang="hu-HU" dirty="0" smtClean="0"/>
              <a:t> </a:t>
            </a:r>
            <a:r>
              <a:rPr lang="hu-HU" dirty="0" err="1" smtClean="0"/>
              <a:t>that</a:t>
            </a:r>
            <a:r>
              <a:rPr lang="hu-HU" dirty="0" smtClean="0"/>
              <a:t> </a:t>
            </a:r>
            <a:r>
              <a:rPr lang="hu-HU" dirty="0" err="1" smtClean="0"/>
              <a:t>provides</a:t>
            </a:r>
            <a:r>
              <a:rPr lang="hu-HU" dirty="0" smtClean="0"/>
              <a:t> explainability)</a:t>
            </a:r>
          </a:p>
          <a:p>
            <a:pPr marL="942960" lvl="2" indent="-342900"/>
            <a:r>
              <a:rPr lang="hu-HU" dirty="0" smtClean="0"/>
              <a:t>The </a:t>
            </a:r>
            <a:r>
              <a:rPr lang="hu-HU" dirty="0" err="1" smtClean="0"/>
              <a:t>two</a:t>
            </a:r>
            <a:r>
              <a:rPr lang="hu-HU" dirty="0" smtClean="0"/>
              <a:t> </a:t>
            </a:r>
            <a:r>
              <a:rPr lang="hu-HU" dirty="0" err="1" smtClean="0"/>
              <a:t>types</a:t>
            </a:r>
            <a:r>
              <a:rPr lang="hu-HU" dirty="0" smtClean="0"/>
              <a:t> of </a:t>
            </a:r>
            <a:r>
              <a:rPr lang="hu-HU" dirty="0" err="1" smtClean="0"/>
              <a:t>recognition</a:t>
            </a:r>
            <a:r>
              <a:rPr lang="hu-HU" dirty="0" smtClean="0"/>
              <a:t>:</a:t>
            </a:r>
          </a:p>
          <a:p>
            <a:pPr marL="1285852" lvl="3" indent="-342900"/>
            <a:r>
              <a:rPr lang="hu-HU" dirty="0" err="1" smtClean="0"/>
              <a:t>Holistic</a:t>
            </a:r>
            <a:r>
              <a:rPr lang="hu-HU" dirty="0" smtClean="0"/>
              <a:t> (</a:t>
            </a:r>
            <a:r>
              <a:rPr lang="hu-HU" dirty="0" err="1" smtClean="0"/>
              <a:t>like</a:t>
            </a:r>
            <a:r>
              <a:rPr lang="hu-HU" dirty="0" smtClean="0"/>
              <a:t> </a:t>
            </a:r>
            <a:r>
              <a:rPr lang="hu-HU" dirty="0" err="1" smtClean="0"/>
              <a:t>deep</a:t>
            </a:r>
            <a:r>
              <a:rPr lang="hu-HU" dirty="0" smtClean="0"/>
              <a:t> </a:t>
            </a:r>
            <a:r>
              <a:rPr lang="hu-HU" dirty="0" err="1" smtClean="0"/>
              <a:t>networks</a:t>
            </a:r>
            <a:r>
              <a:rPr lang="hu-HU" dirty="0" smtClean="0"/>
              <a:t>) is </a:t>
            </a:r>
            <a:r>
              <a:rPr lang="hu-HU" dirty="0" err="1" smtClean="0"/>
              <a:t>fast</a:t>
            </a:r>
            <a:r>
              <a:rPr lang="hu-HU" dirty="0" smtClean="0"/>
              <a:t> and </a:t>
            </a:r>
            <a:r>
              <a:rPr lang="hu-HU" dirty="0" err="1" smtClean="0"/>
              <a:t>can</a:t>
            </a:r>
            <a:r>
              <a:rPr lang="hu-HU" dirty="0" smtClean="0"/>
              <a:t> </a:t>
            </a:r>
            <a:r>
              <a:rPr lang="hu-HU" dirty="0" err="1" smtClean="0"/>
              <a:t>easily</a:t>
            </a:r>
            <a:r>
              <a:rPr lang="hu-HU" dirty="0" smtClean="0"/>
              <a:t> </a:t>
            </a:r>
            <a:r>
              <a:rPr lang="hu-HU" dirty="0" err="1" smtClean="0"/>
              <a:t>make</a:t>
            </a:r>
            <a:r>
              <a:rPr lang="hu-HU" dirty="0" smtClean="0"/>
              <a:t> </a:t>
            </a:r>
            <a:r>
              <a:rPr lang="hu-HU" dirty="0" err="1" smtClean="0"/>
              <a:t>mistakes</a:t>
            </a:r>
            <a:r>
              <a:rPr lang="hu-HU" dirty="0" smtClean="0"/>
              <a:t>. </a:t>
            </a:r>
            <a:r>
              <a:rPr lang="hu-HU" dirty="0" err="1" smtClean="0"/>
              <a:t>Look</a:t>
            </a:r>
            <a:r>
              <a:rPr lang="hu-HU" dirty="0" smtClean="0"/>
              <a:t> </a:t>
            </a:r>
            <a:r>
              <a:rPr lang="hu-HU" dirty="0" err="1" smtClean="0"/>
              <a:t>up</a:t>
            </a:r>
            <a:r>
              <a:rPr lang="hu-HU" dirty="0" smtClean="0"/>
              <a:t> </a:t>
            </a:r>
            <a:r>
              <a:rPr lang="hu-HU" dirty="0" err="1" smtClean="0"/>
              <a:t>the</a:t>
            </a:r>
            <a:r>
              <a:rPr lang="hu-HU" dirty="0" smtClean="0"/>
              <a:t> „</a:t>
            </a:r>
            <a:r>
              <a:rPr lang="hu-HU" dirty="0" smtClean="0">
                <a:solidFill>
                  <a:srgbClr val="C00000"/>
                </a:solidFill>
                <a:hlinkClick r:id="rId2"/>
              </a:rPr>
              <a:t>Thatcher </a:t>
            </a:r>
            <a:r>
              <a:rPr lang="hu-HU" dirty="0" err="1" smtClean="0">
                <a:solidFill>
                  <a:srgbClr val="C00000"/>
                </a:solidFill>
                <a:hlinkClick r:id="rId2"/>
              </a:rPr>
              <a:t>illusions</a:t>
            </a:r>
            <a:r>
              <a:rPr lang="hu-HU" dirty="0" smtClean="0"/>
              <a:t>”</a:t>
            </a:r>
          </a:p>
          <a:p>
            <a:pPr marL="1285852" lvl="3" indent="-342900"/>
            <a:r>
              <a:rPr lang="hu-HU" dirty="0" err="1" smtClean="0"/>
              <a:t>Component-wise</a:t>
            </a:r>
            <a:r>
              <a:rPr lang="hu-HU" dirty="0" smtClean="0"/>
              <a:t> („</a:t>
            </a:r>
            <a:r>
              <a:rPr lang="hu-HU" dirty="0" err="1" smtClean="0"/>
              <a:t>recognition</a:t>
            </a:r>
            <a:r>
              <a:rPr lang="hu-HU" dirty="0" smtClean="0"/>
              <a:t> </a:t>
            </a:r>
            <a:r>
              <a:rPr lang="hu-HU" dirty="0" err="1" smtClean="0"/>
              <a:t>by</a:t>
            </a:r>
            <a:r>
              <a:rPr lang="hu-HU" dirty="0" smtClean="0"/>
              <a:t> </a:t>
            </a:r>
            <a:r>
              <a:rPr lang="hu-HU" dirty="0" err="1" smtClean="0"/>
              <a:t>components</a:t>
            </a:r>
            <a:r>
              <a:rPr lang="hu-HU" dirty="0" smtClean="0"/>
              <a:t>” – </a:t>
            </a:r>
            <a:r>
              <a:rPr lang="hu-HU" dirty="0" err="1" smtClean="0"/>
              <a:t>Biederman</a:t>
            </a:r>
            <a:r>
              <a:rPr lang="hu-HU" dirty="0" smtClean="0"/>
              <a:t>) is </a:t>
            </a:r>
            <a:r>
              <a:rPr lang="hu-HU" dirty="0" err="1" smtClean="0"/>
              <a:t>slow</a:t>
            </a:r>
            <a:r>
              <a:rPr lang="hu-HU" dirty="0" smtClean="0"/>
              <a:t>, </a:t>
            </a:r>
            <a:r>
              <a:rPr lang="hu-HU" dirty="0" err="1" smtClean="0"/>
              <a:t>but</a:t>
            </a:r>
            <a:r>
              <a:rPr lang="hu-HU" dirty="0" smtClean="0"/>
              <a:t> </a:t>
            </a:r>
            <a:r>
              <a:rPr lang="hu-HU" dirty="0" err="1" smtClean="0"/>
              <a:t>can</a:t>
            </a:r>
            <a:r>
              <a:rPr lang="hu-HU" dirty="0" smtClean="0"/>
              <a:t> </a:t>
            </a:r>
            <a:r>
              <a:rPr lang="hu-HU" dirty="0" err="1" smtClean="0"/>
              <a:t>infer</a:t>
            </a:r>
            <a:endParaRPr lang="hu-HU" dirty="0" smtClean="0"/>
          </a:p>
          <a:p>
            <a:pPr marL="457200" indent="-457200">
              <a:buFont typeface="+mj-lt"/>
              <a:buAutoNum type="arabicPeriod"/>
            </a:pPr>
            <a:r>
              <a:rPr lang="hu-HU" dirty="0" err="1" smtClean="0"/>
              <a:t>What</a:t>
            </a:r>
            <a:r>
              <a:rPr lang="hu-HU" dirty="0" smtClean="0"/>
              <a:t> is </a:t>
            </a:r>
            <a:r>
              <a:rPr lang="hu-HU" dirty="0" err="1" smtClean="0"/>
              <a:t>the</a:t>
            </a:r>
            <a:r>
              <a:rPr lang="hu-HU" dirty="0" smtClean="0"/>
              <a:t> </a:t>
            </a:r>
            <a:r>
              <a:rPr lang="hu-HU" dirty="0" err="1" smtClean="0"/>
              <a:t>bottleneck</a:t>
            </a:r>
            <a:r>
              <a:rPr lang="hu-HU" dirty="0" smtClean="0"/>
              <a:t> </a:t>
            </a:r>
            <a:r>
              <a:rPr lang="hu-HU" dirty="0" err="1" smtClean="0"/>
              <a:t>for</a:t>
            </a:r>
            <a:r>
              <a:rPr lang="hu-HU" dirty="0" smtClean="0"/>
              <a:t> </a:t>
            </a:r>
            <a:r>
              <a:rPr lang="hu-HU" dirty="0" err="1" smtClean="0"/>
              <a:t>the</a:t>
            </a:r>
            <a:r>
              <a:rPr lang="hu-HU" dirty="0" smtClean="0"/>
              <a:t> </a:t>
            </a:r>
            <a:r>
              <a:rPr lang="hu-HU" dirty="0" err="1" smtClean="0"/>
              <a:t>development</a:t>
            </a:r>
            <a:r>
              <a:rPr lang="hu-HU" dirty="0" smtClean="0"/>
              <a:t> of </a:t>
            </a:r>
            <a:r>
              <a:rPr lang="hu-HU" dirty="0" err="1" smtClean="0"/>
              <a:t>self-driving</a:t>
            </a:r>
            <a:r>
              <a:rPr lang="hu-HU" dirty="0" smtClean="0"/>
              <a:t> </a:t>
            </a:r>
            <a:r>
              <a:rPr lang="hu-HU" dirty="0" err="1" smtClean="0"/>
              <a:t>cars</a:t>
            </a:r>
            <a:r>
              <a:rPr lang="hu-HU" dirty="0" smtClean="0"/>
              <a:t>? (</a:t>
            </a:r>
            <a:r>
              <a:rPr lang="hu-HU" dirty="0" err="1" smtClean="0"/>
              <a:t>See</a:t>
            </a:r>
            <a:r>
              <a:rPr lang="hu-HU" dirty="0" smtClean="0"/>
              <a:t>, </a:t>
            </a:r>
            <a:r>
              <a:rPr lang="hu-HU" dirty="0" err="1" smtClean="0"/>
              <a:t>introduction</a:t>
            </a:r>
            <a:r>
              <a:rPr lang="hu-HU" dirty="0" smtClean="0"/>
              <a:t> – 1st </a:t>
            </a:r>
            <a:r>
              <a:rPr lang="hu-HU" dirty="0" err="1" smtClean="0"/>
              <a:t>Lecture</a:t>
            </a:r>
            <a:r>
              <a:rPr lang="hu-HU" dirty="0" smtClean="0"/>
              <a:t>)</a:t>
            </a:r>
          </a:p>
          <a:p>
            <a:pPr marL="457200" indent="-457200">
              <a:buFont typeface="+mj-lt"/>
              <a:buAutoNum type="arabicPeriod"/>
            </a:pPr>
            <a:r>
              <a:rPr lang="hu-HU" dirty="0" err="1" smtClean="0"/>
              <a:t>Why</a:t>
            </a:r>
            <a:r>
              <a:rPr lang="hu-HU" dirty="0" smtClean="0"/>
              <a:t> is </a:t>
            </a:r>
            <a:r>
              <a:rPr lang="hu-HU" dirty="0" err="1" smtClean="0"/>
              <a:t>interpretation</a:t>
            </a:r>
            <a:r>
              <a:rPr lang="hu-HU" dirty="0" smtClean="0"/>
              <a:t> (in </a:t>
            </a:r>
            <a:r>
              <a:rPr lang="hu-HU" dirty="0" err="1" smtClean="0"/>
              <a:t>terms</a:t>
            </a:r>
            <a:r>
              <a:rPr lang="hu-HU" dirty="0" smtClean="0"/>
              <a:t> of an autoencoder) </a:t>
            </a:r>
            <a:r>
              <a:rPr lang="hu-HU" dirty="0" err="1" smtClean="0"/>
              <a:t>problematic</a:t>
            </a:r>
            <a:r>
              <a:rPr lang="hu-HU" dirty="0" smtClean="0"/>
              <a:t> in a </a:t>
            </a:r>
            <a:r>
              <a:rPr lang="hu-HU" dirty="0" err="1" smtClean="0"/>
              <a:t>distributed</a:t>
            </a:r>
            <a:r>
              <a:rPr lang="hu-HU" dirty="0" smtClean="0"/>
              <a:t> </a:t>
            </a:r>
            <a:r>
              <a:rPr lang="hu-HU" dirty="0" err="1" smtClean="0"/>
              <a:t>system</a:t>
            </a:r>
            <a:r>
              <a:rPr lang="hu-HU" dirty="0" smtClean="0"/>
              <a:t>? (</a:t>
            </a:r>
            <a:r>
              <a:rPr lang="hu-HU" dirty="0" err="1" smtClean="0"/>
              <a:t>because</a:t>
            </a:r>
            <a:r>
              <a:rPr lang="hu-HU" dirty="0" smtClean="0"/>
              <a:t> a </a:t>
            </a:r>
            <a:r>
              <a:rPr lang="hu-HU" dirty="0" err="1" smtClean="0"/>
              <a:t>single</a:t>
            </a:r>
            <a:r>
              <a:rPr lang="hu-HU" dirty="0" smtClean="0"/>
              <a:t> </a:t>
            </a:r>
            <a:r>
              <a:rPr lang="hu-HU" dirty="0" err="1" smtClean="0"/>
              <a:t>interpretation</a:t>
            </a:r>
            <a:r>
              <a:rPr lang="hu-HU" dirty="0" smtClean="0"/>
              <a:t> is </a:t>
            </a:r>
            <a:r>
              <a:rPr lang="hu-HU" dirty="0" err="1" smtClean="0"/>
              <a:t>needed</a:t>
            </a:r>
            <a:r>
              <a:rPr lang="hu-HU" dirty="0" smtClean="0"/>
              <a:t> in </a:t>
            </a:r>
            <a:r>
              <a:rPr lang="hu-HU" dirty="0" err="1" smtClean="0"/>
              <a:t>spite</a:t>
            </a:r>
            <a:r>
              <a:rPr lang="hu-HU" dirty="0" smtClean="0"/>
              <a:t> of </a:t>
            </a:r>
            <a:r>
              <a:rPr lang="hu-HU" dirty="0" err="1" smtClean="0"/>
              <a:t>the</a:t>
            </a:r>
            <a:r>
              <a:rPr lang="hu-HU" dirty="0" smtClean="0"/>
              <a:t> </a:t>
            </a:r>
            <a:r>
              <a:rPr lang="hu-HU" dirty="0" err="1" smtClean="0"/>
              <a:t>delays</a:t>
            </a:r>
            <a:r>
              <a:rPr lang="hu-HU" dirty="0" smtClean="0"/>
              <a:t> and </a:t>
            </a:r>
            <a:r>
              <a:rPr lang="hu-HU" dirty="0" err="1" smtClean="0"/>
              <a:t>the</a:t>
            </a:r>
            <a:r>
              <a:rPr lang="hu-HU" dirty="0" smtClean="0"/>
              <a:t> </a:t>
            </a:r>
            <a:r>
              <a:rPr lang="hu-HU" dirty="0" err="1" smtClean="0"/>
              <a:t>ambiguities</a:t>
            </a:r>
            <a:r>
              <a:rPr lang="hu-HU" dirty="0" smtClean="0"/>
              <a:t>.</a:t>
            </a:r>
          </a:p>
          <a:p>
            <a:pPr marL="457200" indent="-457200">
              <a:buFont typeface="+mj-lt"/>
              <a:buAutoNum type="arabicPeriod"/>
            </a:pPr>
            <a:r>
              <a:rPr lang="hu-HU" dirty="0" err="1" smtClean="0"/>
              <a:t>What</a:t>
            </a:r>
            <a:r>
              <a:rPr lang="hu-HU" dirty="0" smtClean="0"/>
              <a:t> is </a:t>
            </a:r>
            <a:r>
              <a:rPr lang="hu-HU" dirty="0" err="1" smtClean="0"/>
              <a:t>the</a:t>
            </a:r>
            <a:r>
              <a:rPr lang="hu-HU" dirty="0" smtClean="0"/>
              <a:t> </a:t>
            </a:r>
            <a:r>
              <a:rPr lang="hu-HU" dirty="0" err="1" smtClean="0"/>
              <a:t>solution</a:t>
            </a:r>
            <a:r>
              <a:rPr lang="hu-HU" dirty="0" smtClean="0"/>
              <a:t> of </a:t>
            </a:r>
            <a:r>
              <a:rPr lang="hu-HU" dirty="0" err="1" smtClean="0"/>
              <a:t>the</a:t>
            </a:r>
            <a:r>
              <a:rPr lang="hu-HU" dirty="0" smtClean="0"/>
              <a:t> </a:t>
            </a:r>
            <a:r>
              <a:rPr lang="hu-HU" dirty="0" err="1" smtClean="0"/>
              <a:t>brain</a:t>
            </a:r>
            <a:r>
              <a:rPr lang="hu-HU" dirty="0" smtClean="0"/>
              <a:t> </a:t>
            </a:r>
            <a:r>
              <a:rPr lang="hu-HU" dirty="0" err="1" smtClean="0"/>
              <a:t>to</a:t>
            </a:r>
            <a:r>
              <a:rPr lang="hu-HU" dirty="0" smtClean="0"/>
              <a:t> </a:t>
            </a:r>
            <a:r>
              <a:rPr lang="hu-HU" dirty="0" err="1" smtClean="0"/>
              <a:t>this</a:t>
            </a:r>
            <a:r>
              <a:rPr lang="hu-HU" dirty="0" smtClean="0"/>
              <a:t> </a:t>
            </a:r>
            <a:r>
              <a:rPr lang="hu-HU" dirty="0" err="1" smtClean="0"/>
              <a:t>problem</a:t>
            </a:r>
            <a:r>
              <a:rPr lang="hu-HU" dirty="0" smtClean="0"/>
              <a:t> of </a:t>
            </a:r>
            <a:r>
              <a:rPr lang="hu-HU" dirty="0" err="1" smtClean="0"/>
              <a:t>interpretation</a:t>
            </a:r>
            <a:r>
              <a:rPr lang="hu-HU" dirty="0" smtClean="0"/>
              <a:t> in </a:t>
            </a:r>
            <a:r>
              <a:rPr lang="hu-HU" dirty="0" err="1" smtClean="0"/>
              <a:t>the</a:t>
            </a:r>
            <a:r>
              <a:rPr lang="hu-HU" dirty="0" smtClean="0"/>
              <a:t> </a:t>
            </a:r>
            <a:r>
              <a:rPr lang="hu-HU" dirty="0" err="1" smtClean="0"/>
              <a:t>presence</a:t>
            </a:r>
            <a:r>
              <a:rPr lang="hu-HU" dirty="0" smtClean="0"/>
              <a:t> of </a:t>
            </a:r>
            <a:r>
              <a:rPr lang="hu-HU" dirty="0" err="1" smtClean="0"/>
              <a:t>ambiguities</a:t>
            </a:r>
            <a:r>
              <a:rPr lang="hu-HU" dirty="0" smtClean="0"/>
              <a:t> and </a:t>
            </a:r>
            <a:r>
              <a:rPr lang="hu-HU" dirty="0" err="1" smtClean="0"/>
              <a:t>interpretations</a:t>
            </a:r>
            <a:r>
              <a:rPr lang="hu-HU" dirty="0" smtClean="0"/>
              <a:t> </a:t>
            </a:r>
            <a:r>
              <a:rPr lang="hu-HU" dirty="0" err="1" smtClean="0"/>
              <a:t>with</a:t>
            </a:r>
            <a:r>
              <a:rPr lang="hu-HU" dirty="0" smtClean="0"/>
              <a:t> </a:t>
            </a:r>
            <a:r>
              <a:rPr lang="hu-HU" dirty="0" err="1" smtClean="0"/>
              <a:t>similar</a:t>
            </a:r>
            <a:r>
              <a:rPr lang="hu-HU" dirty="0" smtClean="0"/>
              <a:t> </a:t>
            </a:r>
            <a:r>
              <a:rPr lang="hu-HU" dirty="0" err="1" smtClean="0"/>
              <a:t>probabilities</a:t>
            </a:r>
            <a:r>
              <a:rPr lang="hu-HU" dirty="0" smtClean="0"/>
              <a:t>?</a:t>
            </a:r>
          </a:p>
        </p:txBody>
      </p:sp>
    </p:spTree>
    <p:extLst>
      <p:ext uri="{BB962C8B-B14F-4D97-AF65-F5344CB8AC3E}">
        <p14:creationId xmlns:p14="http://schemas.microsoft.com/office/powerpoint/2010/main" val="215106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2">
            <a:extLst>
              <a:ext uri="{FF2B5EF4-FFF2-40B4-BE49-F238E27FC236}">
                <a16:creationId xmlns:a16="http://schemas.microsoft.com/office/drawing/2014/main" id="{5640A906-CB40-4038-982C-E9CEE48B3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55" y="2085963"/>
            <a:ext cx="3866190" cy="4823740"/>
          </a:xfrm>
          <a:prstGeom prst="rect">
            <a:avLst/>
          </a:prstGeom>
        </p:spPr>
      </p:pic>
      <p:pic>
        <p:nvPicPr>
          <p:cNvPr id="7" name="Kép 3">
            <a:extLst>
              <a:ext uri="{FF2B5EF4-FFF2-40B4-BE49-F238E27FC236}">
                <a16:creationId xmlns:a16="http://schemas.microsoft.com/office/drawing/2014/main" id="{35C2A870-8453-4D42-A4AF-C7DD4316C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73" y="1966594"/>
            <a:ext cx="6858000" cy="4526280"/>
          </a:xfrm>
          <a:prstGeom prst="rect">
            <a:avLst/>
          </a:prstGeom>
        </p:spPr>
      </p:pic>
      <p:sp>
        <p:nvSpPr>
          <p:cNvPr id="8" name="Szöveg helye 2">
            <a:extLst>
              <a:ext uri="{FF2B5EF4-FFF2-40B4-BE49-F238E27FC236}">
                <a16:creationId xmlns:a16="http://schemas.microsoft.com/office/drawing/2014/main" id="{82DBE0CD-BE39-4055-87DF-F0A77635604D}"/>
              </a:ext>
            </a:extLst>
          </p:cNvPr>
          <p:cNvSpPr txBox="1">
            <a:spLocks/>
          </p:cNvSpPr>
          <p:nvPr/>
        </p:nvSpPr>
        <p:spPr>
          <a:xfrm>
            <a:off x="4982103" y="2163156"/>
            <a:ext cx="2976699" cy="806483"/>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hu-HU" sz="2100" dirty="0" err="1">
                <a:solidFill>
                  <a:srgbClr val="C00000"/>
                </a:solidFill>
              </a:rPr>
              <a:t>What</a:t>
            </a:r>
            <a:r>
              <a:rPr lang="hu-HU" sz="2100" dirty="0">
                <a:solidFill>
                  <a:srgbClr val="C00000"/>
                </a:solidFill>
              </a:rPr>
              <a:t> is </a:t>
            </a:r>
            <a:r>
              <a:rPr lang="hu-HU" sz="2100" dirty="0" err="1">
                <a:solidFill>
                  <a:srgbClr val="C00000"/>
                </a:solidFill>
              </a:rPr>
              <a:t>this</a:t>
            </a:r>
            <a:r>
              <a:rPr lang="hu-HU" sz="2100" dirty="0">
                <a:solidFill>
                  <a:srgbClr val="C00000"/>
                </a:solidFill>
              </a:rPr>
              <a:t>?</a:t>
            </a:r>
          </a:p>
          <a:p>
            <a:pPr indent="0">
              <a:buNone/>
            </a:pPr>
            <a:r>
              <a:rPr lang="hu-HU" sz="2100" dirty="0" err="1">
                <a:solidFill>
                  <a:srgbClr val="C00000"/>
                </a:solidFill>
              </a:rPr>
              <a:t>Are</a:t>
            </a:r>
            <a:r>
              <a:rPr lang="hu-HU" sz="2100" dirty="0">
                <a:solidFill>
                  <a:srgbClr val="C00000"/>
                </a:solidFill>
              </a:rPr>
              <a:t> </a:t>
            </a:r>
            <a:r>
              <a:rPr lang="hu-HU" sz="2100" dirty="0" err="1">
                <a:solidFill>
                  <a:srgbClr val="C00000"/>
                </a:solidFill>
              </a:rPr>
              <a:t>you</a:t>
            </a:r>
            <a:r>
              <a:rPr lang="hu-HU" sz="2100" dirty="0">
                <a:solidFill>
                  <a:srgbClr val="C00000"/>
                </a:solidFill>
              </a:rPr>
              <a:t> </a:t>
            </a:r>
            <a:r>
              <a:rPr lang="hu-HU" sz="2100" dirty="0" err="1">
                <a:solidFill>
                  <a:srgbClr val="C00000"/>
                </a:solidFill>
              </a:rPr>
              <a:t>sure</a:t>
            </a:r>
            <a:r>
              <a:rPr lang="hu-HU" sz="2100" dirty="0">
                <a:solidFill>
                  <a:srgbClr val="C00000"/>
                </a:solidFill>
              </a:rPr>
              <a:t>?</a:t>
            </a:r>
            <a:endParaRPr lang="en-US" sz="2100" dirty="0">
              <a:solidFill>
                <a:srgbClr val="C00000"/>
              </a:solidFill>
            </a:endParaRPr>
          </a:p>
        </p:txBody>
      </p:sp>
      <p:sp>
        <p:nvSpPr>
          <p:cNvPr id="9" name="Title 1">
            <a:extLst>
              <a:ext uri="{FF2B5EF4-FFF2-40B4-BE49-F238E27FC236}">
                <a16:creationId xmlns:a16="http://schemas.microsoft.com/office/drawing/2014/main" id="{59F8CF7B-C922-40A4-90F5-E96963673F42}"/>
              </a:ext>
            </a:extLst>
          </p:cNvPr>
          <p:cNvSpPr txBox="1">
            <a:spLocks/>
          </p:cNvSpPr>
          <p:nvPr/>
        </p:nvSpPr>
        <p:spPr>
          <a:xfrm>
            <a:off x="179512" y="11573"/>
            <a:ext cx="6945560" cy="8572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smtClean="0"/>
              <a:t>A </a:t>
            </a:r>
            <a:r>
              <a:rPr lang="hu-HU" sz="2700" dirty="0" err="1" smtClean="0"/>
              <a:t>Similar</a:t>
            </a:r>
            <a:r>
              <a:rPr lang="hu-HU" sz="2700" dirty="0" smtClean="0"/>
              <a:t>, </a:t>
            </a:r>
            <a:r>
              <a:rPr lang="hu-HU" sz="2700" dirty="0" err="1" smtClean="0"/>
              <a:t>but</a:t>
            </a:r>
            <a:r>
              <a:rPr lang="hu-HU" sz="2700" dirty="0" smtClean="0"/>
              <a:t> </a:t>
            </a:r>
            <a:r>
              <a:rPr lang="hu-HU" sz="2700" dirty="0" err="1" smtClean="0"/>
              <a:t>very</a:t>
            </a:r>
            <a:r>
              <a:rPr lang="hu-HU" sz="2700" dirty="0" smtClean="0"/>
              <a:t> </a:t>
            </a:r>
            <a:r>
              <a:rPr lang="hu-HU" sz="2700" dirty="0" err="1" smtClean="0"/>
              <a:t>different</a:t>
            </a:r>
            <a:r>
              <a:rPr lang="hu-HU" sz="2700" dirty="0" smtClean="0"/>
              <a:t> human </a:t>
            </a:r>
            <a:r>
              <a:rPr lang="hu-HU" sz="2700" dirty="0" err="1" smtClean="0"/>
              <a:t>Error</a:t>
            </a:r>
            <a:endParaRPr lang="hu-HU" sz="2700" dirty="0"/>
          </a:p>
        </p:txBody>
      </p:sp>
      <p:sp>
        <p:nvSpPr>
          <p:cNvPr id="10" name="Cím 1">
            <a:extLst>
              <a:ext uri="{FF2B5EF4-FFF2-40B4-BE49-F238E27FC236}">
                <a16:creationId xmlns:a16="http://schemas.microsoft.com/office/drawing/2014/main" id="{697CF7AE-280E-4548-AAB8-92EA11BBFDA6}"/>
              </a:ext>
            </a:extLst>
          </p:cNvPr>
          <p:cNvSpPr txBox="1">
            <a:spLocks/>
          </p:cNvSpPr>
          <p:nvPr/>
        </p:nvSpPr>
        <p:spPr>
          <a:xfrm>
            <a:off x="1313874" y="2780928"/>
            <a:ext cx="6858000" cy="2160240"/>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2700" dirty="0" err="1" smtClean="0"/>
              <a:t>Going</a:t>
            </a:r>
            <a:r>
              <a:rPr lang="hu-HU" sz="2700" dirty="0" smtClean="0"/>
              <a:t> back </a:t>
            </a:r>
            <a:r>
              <a:rPr lang="hu-HU" sz="2700" dirty="0" err="1" smtClean="0"/>
              <a:t>to</a:t>
            </a:r>
            <a:r>
              <a:rPr lang="hu-HU" sz="2700" dirty="0" smtClean="0"/>
              <a:t> </a:t>
            </a:r>
            <a:r>
              <a:rPr lang="hu-HU" sz="2700" dirty="0" err="1" smtClean="0"/>
              <a:t>the</a:t>
            </a:r>
            <a:r>
              <a:rPr lang="hu-HU" sz="2700" dirty="0" smtClean="0"/>
              <a:t> </a:t>
            </a:r>
            <a:r>
              <a:rPr lang="hu-HU" sz="2700" dirty="0" err="1" smtClean="0"/>
              <a:t>question</a:t>
            </a:r>
            <a:r>
              <a:rPr lang="hu-HU" sz="2700" dirty="0" smtClean="0"/>
              <a:t> of </a:t>
            </a:r>
            <a:r>
              <a:rPr lang="hu-HU" sz="2700" dirty="0" err="1" smtClean="0"/>
              <a:t>the</a:t>
            </a:r>
            <a:r>
              <a:rPr lang="hu-HU" sz="2700" dirty="0" smtClean="0"/>
              <a:t> </a:t>
            </a:r>
            <a:r>
              <a:rPr lang="hu-HU" sz="2700" dirty="0" err="1" smtClean="0"/>
              <a:t>previous</a:t>
            </a:r>
            <a:r>
              <a:rPr lang="hu-HU" sz="2700" dirty="0" smtClean="0"/>
              <a:t> </a:t>
            </a:r>
            <a:r>
              <a:rPr lang="hu-HU" sz="2700" dirty="0" err="1" smtClean="0"/>
              <a:t>slide</a:t>
            </a:r>
            <a:endParaRPr lang="hu-HU" sz="2700" dirty="0" smtClean="0"/>
          </a:p>
          <a:p>
            <a:r>
              <a:rPr lang="hu-HU" sz="2700" dirty="0" smtClean="0"/>
              <a:t>„BUT</a:t>
            </a:r>
            <a:r>
              <a:rPr lang="hu-HU" sz="2700" dirty="0"/>
              <a:t>: </a:t>
            </a:r>
            <a:r>
              <a:rPr lang="hu-HU" sz="2700" dirty="0" err="1"/>
              <a:t>this</a:t>
            </a:r>
            <a:r>
              <a:rPr lang="hu-HU" sz="2700" dirty="0"/>
              <a:t> </a:t>
            </a:r>
            <a:r>
              <a:rPr lang="hu-HU" sz="2700" dirty="0" err="1"/>
              <a:t>was</a:t>
            </a:r>
            <a:r>
              <a:rPr lang="hu-HU" sz="2700" dirty="0"/>
              <a:t> a </a:t>
            </a:r>
            <a:r>
              <a:rPr lang="hu-HU" sz="2700" dirty="0" err="1" smtClean="0"/>
              <a:t>horse</a:t>
            </a:r>
            <a:r>
              <a:rPr lang="hu-HU" sz="2700" dirty="0" smtClean="0"/>
              <a:t>, and </a:t>
            </a:r>
            <a:r>
              <a:rPr lang="hu-HU" sz="2700" dirty="0" err="1" smtClean="0"/>
              <a:t>how</a:t>
            </a:r>
            <a:r>
              <a:rPr lang="hu-HU" sz="2700" dirty="0" smtClean="0"/>
              <a:t> </a:t>
            </a:r>
            <a:r>
              <a:rPr lang="hu-HU" sz="2700" dirty="0" err="1"/>
              <a:t>do</a:t>
            </a:r>
            <a:r>
              <a:rPr lang="hu-HU" sz="2700" dirty="0"/>
              <a:t> </a:t>
            </a:r>
            <a:r>
              <a:rPr lang="hu-HU" sz="2700" dirty="0" err="1"/>
              <a:t>you</a:t>
            </a:r>
            <a:r>
              <a:rPr lang="hu-HU" sz="2700" dirty="0"/>
              <a:t> </a:t>
            </a:r>
            <a:r>
              <a:rPr lang="hu-HU" sz="2700" dirty="0" err="1"/>
              <a:t>know</a:t>
            </a:r>
            <a:r>
              <a:rPr lang="hu-HU" sz="2700" dirty="0" smtClean="0"/>
              <a:t>?”</a:t>
            </a:r>
          </a:p>
          <a:p>
            <a:pPr algn="l"/>
            <a:r>
              <a:rPr lang="hu-HU" sz="2700" dirty="0" smtClean="0"/>
              <a:t>We </a:t>
            </a:r>
            <a:r>
              <a:rPr lang="hu-HU" sz="2700" dirty="0" err="1" smtClean="0"/>
              <a:t>can</a:t>
            </a:r>
            <a:r>
              <a:rPr lang="hu-HU" sz="2700" dirty="0" smtClean="0"/>
              <a:t> </a:t>
            </a:r>
            <a:r>
              <a:rPr lang="hu-HU" sz="2700" dirty="0" err="1" smtClean="0"/>
              <a:t>say</a:t>
            </a:r>
            <a:r>
              <a:rPr lang="hu-HU" sz="2700" dirty="0" smtClean="0"/>
              <a:t>: </a:t>
            </a:r>
            <a:r>
              <a:rPr lang="hu-HU" sz="2700" dirty="0" err="1" smtClean="0"/>
              <a:t>because</a:t>
            </a:r>
            <a:r>
              <a:rPr lang="hu-HU" sz="2700" dirty="0" smtClean="0"/>
              <a:t> it had</a:t>
            </a:r>
          </a:p>
          <a:p>
            <a:pPr marL="514350" indent="-514350" algn="l">
              <a:buFont typeface="+mj-lt"/>
              <a:buAutoNum type="arabicPeriod"/>
            </a:pPr>
            <a:r>
              <a:rPr lang="hu-HU" sz="2700" dirty="0" err="1" smtClean="0"/>
              <a:t>mane</a:t>
            </a:r>
            <a:endParaRPr lang="hu-HU" sz="2700" dirty="0" smtClean="0"/>
          </a:p>
          <a:p>
            <a:pPr marL="514350" indent="-514350" algn="l">
              <a:buFont typeface="+mj-lt"/>
              <a:buAutoNum type="arabicPeriod"/>
            </a:pPr>
            <a:r>
              <a:rPr lang="hu-HU" sz="2700" dirty="0" err="1" smtClean="0"/>
              <a:t>hoof</a:t>
            </a:r>
            <a:r>
              <a:rPr lang="hu-HU" sz="2700" dirty="0" smtClean="0"/>
              <a:t> </a:t>
            </a:r>
            <a:endParaRPr lang="en-US" sz="2700" dirty="0"/>
          </a:p>
        </p:txBody>
      </p:sp>
    </p:spTree>
    <p:extLst>
      <p:ext uri="{BB962C8B-B14F-4D97-AF65-F5344CB8AC3E}">
        <p14:creationId xmlns:p14="http://schemas.microsoft.com/office/powerpoint/2010/main" val="27839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3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eep learning can be fooled ostrich">
            <a:extLst>
              <a:ext uri="{FF2B5EF4-FFF2-40B4-BE49-F238E27FC236}">
                <a16:creationId xmlns:a16="http://schemas.microsoft.com/office/drawing/2014/main" id="{CBC1AA46-6657-4E19-8575-D39B3BE3F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4" b="2862"/>
          <a:stretch/>
        </p:blipFill>
        <p:spPr bwMode="auto">
          <a:xfrm>
            <a:off x="1351741" y="2439922"/>
            <a:ext cx="4286326" cy="3192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eep learning can be fooled ostrich">
            <a:extLst>
              <a:ext uri="{FF2B5EF4-FFF2-40B4-BE49-F238E27FC236}">
                <a16:creationId xmlns:a16="http://schemas.microsoft.com/office/drawing/2014/main" id="{A05106E6-E524-4B54-B637-4AE75BF0F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10" y="2455817"/>
            <a:ext cx="8536900" cy="32304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22109A0-1A96-4D70-AB49-D1DAC5994BB5}"/>
              </a:ext>
            </a:extLst>
          </p:cNvPr>
          <p:cNvSpPr txBox="1">
            <a:spLocks/>
          </p:cNvSpPr>
          <p:nvPr/>
        </p:nvSpPr>
        <p:spPr>
          <a:xfrm>
            <a:off x="311010" y="248939"/>
            <a:ext cx="8097688" cy="1485171"/>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smtClean="0"/>
              <a:t>an Important </a:t>
            </a:r>
            <a:r>
              <a:rPr lang="hu-HU" sz="2700" dirty="0" err="1" smtClean="0"/>
              <a:t>detail</a:t>
            </a:r>
            <a:r>
              <a:rPr lang="hu-HU" sz="2700" dirty="0" smtClean="0"/>
              <a:t> shows </a:t>
            </a:r>
            <a:r>
              <a:rPr lang="hu-HU" sz="2700" dirty="0" err="1" smtClean="0"/>
              <a:t>that</a:t>
            </a:r>
            <a:r>
              <a:rPr lang="hu-HU" sz="2700" dirty="0" smtClean="0"/>
              <a:t> </a:t>
            </a:r>
          </a:p>
          <a:p>
            <a:r>
              <a:rPr lang="hu-HU" sz="2700" b="1" dirty="0" smtClean="0">
                <a:solidFill>
                  <a:srgbClr val="C00000"/>
                </a:solidFill>
              </a:rPr>
              <a:t>AI IS </a:t>
            </a:r>
            <a:r>
              <a:rPr lang="hu-HU" sz="2700" b="1" dirty="0" err="1" smtClean="0">
                <a:solidFill>
                  <a:srgbClr val="C00000"/>
                </a:solidFill>
              </a:rPr>
              <a:t>still</a:t>
            </a:r>
            <a:r>
              <a:rPr lang="hu-HU" sz="2700" b="1" dirty="0" smtClean="0">
                <a:solidFill>
                  <a:srgbClr val="C00000"/>
                </a:solidFill>
              </a:rPr>
              <a:t> „</a:t>
            </a:r>
            <a:r>
              <a:rPr lang="hu-HU" sz="2700" b="1" dirty="0" err="1" smtClean="0">
                <a:solidFill>
                  <a:srgbClr val="C00000"/>
                </a:solidFill>
              </a:rPr>
              <a:t>SuBhuman</a:t>
            </a:r>
            <a:r>
              <a:rPr lang="hu-HU" sz="2700" b="1" dirty="0">
                <a:solidFill>
                  <a:srgbClr val="C00000"/>
                </a:solidFill>
              </a:rPr>
              <a:t>”</a:t>
            </a:r>
          </a:p>
        </p:txBody>
      </p:sp>
      <p:sp>
        <p:nvSpPr>
          <p:cNvPr id="3" name="Szövegdoboz 2"/>
          <p:cNvSpPr txBox="1"/>
          <p:nvPr/>
        </p:nvSpPr>
        <p:spPr>
          <a:xfrm>
            <a:off x="107504" y="6021288"/>
            <a:ext cx="8798178" cy="3385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scene3d>
              <a:camera prst="orthographicFront"/>
              <a:lightRig rig="soft" dir="t">
                <a:rot lat="0" lon="0" rev="15600000"/>
              </a:lightRig>
            </a:scene3d>
            <a:sp3d extrusionH="57150" prstMaterial="softEdge">
              <a:bevelT w="25400" h="38100"/>
            </a:sp3d>
          </a:bodyPr>
          <a:lstStyle/>
          <a:p>
            <a:r>
              <a:rPr lang="hu-HU" sz="1600" b="1" dirty="0" smtClean="0">
                <a:ln/>
                <a:solidFill>
                  <a:schemeClr val="accent4"/>
                </a:solidFill>
              </a:rPr>
              <a:t>A </a:t>
            </a:r>
            <a:r>
              <a:rPr lang="hu-HU" sz="1600" b="1" dirty="0" err="1" smtClean="0">
                <a:ln/>
                <a:solidFill>
                  <a:schemeClr val="accent4"/>
                </a:solidFill>
              </a:rPr>
              <a:t>few</a:t>
            </a:r>
            <a:r>
              <a:rPr lang="hu-HU" sz="1600" b="1" dirty="0" smtClean="0">
                <a:ln/>
                <a:solidFill>
                  <a:schemeClr val="accent4"/>
                </a:solidFill>
              </a:rPr>
              <a:t> important </a:t>
            </a:r>
            <a:r>
              <a:rPr lang="hu-HU" sz="1600" b="1" dirty="0" err="1" smtClean="0">
                <a:ln/>
                <a:solidFill>
                  <a:schemeClr val="accent4"/>
                </a:solidFill>
              </a:rPr>
              <a:t>bottlenecks</a:t>
            </a:r>
            <a:r>
              <a:rPr lang="hu-HU" sz="1600" b="1" dirty="0" smtClean="0">
                <a:ln/>
                <a:solidFill>
                  <a:schemeClr val="accent4"/>
                </a:solidFill>
              </a:rPr>
              <a:t> </a:t>
            </a:r>
            <a:r>
              <a:rPr lang="hu-HU" sz="1600" b="1" dirty="0" err="1" smtClean="0">
                <a:ln/>
                <a:solidFill>
                  <a:schemeClr val="accent4"/>
                </a:solidFill>
              </a:rPr>
              <a:t>for</a:t>
            </a:r>
            <a:r>
              <a:rPr lang="hu-HU" sz="1600" b="1" dirty="0" smtClean="0">
                <a:ln/>
                <a:solidFill>
                  <a:schemeClr val="accent4"/>
                </a:solidFill>
              </a:rPr>
              <a:t> </a:t>
            </a:r>
            <a:r>
              <a:rPr lang="hu-HU" sz="1600" b="1" dirty="0" err="1" smtClean="0">
                <a:ln/>
                <a:solidFill>
                  <a:schemeClr val="accent4"/>
                </a:solidFill>
              </a:rPr>
              <a:t>the</a:t>
            </a:r>
            <a:r>
              <a:rPr lang="hu-HU" sz="1600" b="1" dirty="0" smtClean="0">
                <a:ln/>
                <a:solidFill>
                  <a:schemeClr val="accent4"/>
                </a:solidFill>
              </a:rPr>
              <a:t> </a:t>
            </a:r>
            <a:r>
              <a:rPr lang="hu-HU" sz="1600" b="1" dirty="0" err="1" smtClean="0">
                <a:ln/>
                <a:solidFill>
                  <a:schemeClr val="accent4"/>
                </a:solidFill>
              </a:rPr>
              <a:t>development</a:t>
            </a:r>
            <a:r>
              <a:rPr lang="hu-HU" sz="1600" b="1" dirty="0" smtClean="0">
                <a:ln/>
                <a:solidFill>
                  <a:schemeClr val="accent4"/>
                </a:solidFill>
              </a:rPr>
              <a:t> of </a:t>
            </a:r>
            <a:r>
              <a:rPr lang="hu-HU" sz="1600" b="1" dirty="0" err="1" smtClean="0">
                <a:ln/>
                <a:solidFill>
                  <a:schemeClr val="accent4"/>
                </a:solidFill>
              </a:rPr>
              <a:t>self-driving</a:t>
            </a:r>
            <a:r>
              <a:rPr lang="hu-HU" sz="1600" b="1" dirty="0" smtClean="0">
                <a:ln/>
                <a:solidFill>
                  <a:schemeClr val="accent4"/>
                </a:solidFill>
              </a:rPr>
              <a:t> </a:t>
            </a:r>
            <a:r>
              <a:rPr lang="hu-HU" sz="1600" b="1" dirty="0" err="1" smtClean="0">
                <a:ln/>
                <a:solidFill>
                  <a:schemeClr val="accent4"/>
                </a:solidFill>
              </a:rPr>
              <a:t>cars</a:t>
            </a:r>
            <a:r>
              <a:rPr lang="hu-HU" sz="1600" b="1" dirty="0" smtClean="0">
                <a:ln/>
                <a:solidFill>
                  <a:schemeClr val="accent4"/>
                </a:solidFill>
              </a:rPr>
              <a:t> </a:t>
            </a:r>
            <a:r>
              <a:rPr lang="hu-HU" sz="1600" b="1" dirty="0" err="1" smtClean="0">
                <a:ln/>
                <a:solidFill>
                  <a:schemeClr val="accent4"/>
                </a:solidFill>
              </a:rPr>
              <a:t>were</a:t>
            </a:r>
            <a:r>
              <a:rPr lang="hu-HU" sz="1600" b="1" dirty="0" smtClean="0">
                <a:ln/>
                <a:solidFill>
                  <a:schemeClr val="accent4"/>
                </a:solidFill>
              </a:rPr>
              <a:t> </a:t>
            </a:r>
            <a:r>
              <a:rPr lang="hu-HU" sz="1600" b="1" dirty="0" err="1" smtClean="0">
                <a:ln/>
                <a:solidFill>
                  <a:schemeClr val="accent4"/>
                </a:solidFill>
              </a:rPr>
              <a:t>shown</a:t>
            </a:r>
            <a:r>
              <a:rPr lang="hu-HU" sz="1600" b="1" dirty="0" smtClean="0">
                <a:ln/>
                <a:solidFill>
                  <a:schemeClr val="accent4"/>
                </a:solidFill>
              </a:rPr>
              <a:t> in </a:t>
            </a:r>
            <a:r>
              <a:rPr lang="hu-HU" sz="1600" b="1" dirty="0" err="1" smtClean="0">
                <a:ln/>
                <a:solidFill>
                  <a:schemeClr val="accent4"/>
                </a:solidFill>
              </a:rPr>
              <a:t>the</a:t>
            </a:r>
            <a:r>
              <a:rPr lang="hu-HU" sz="1600" b="1" dirty="0" smtClean="0">
                <a:ln/>
                <a:solidFill>
                  <a:schemeClr val="accent4"/>
                </a:solidFill>
              </a:rPr>
              <a:t> </a:t>
            </a:r>
            <a:r>
              <a:rPr lang="hu-HU" sz="1600" b="1" dirty="0" err="1" smtClean="0">
                <a:ln/>
                <a:solidFill>
                  <a:schemeClr val="accent4"/>
                </a:solidFill>
              </a:rPr>
              <a:t>introduction</a:t>
            </a:r>
            <a:r>
              <a:rPr lang="hu-HU" sz="1600" b="1" dirty="0" smtClean="0">
                <a:ln/>
                <a:solidFill>
                  <a:schemeClr val="accent4"/>
                </a:solidFill>
              </a:rPr>
              <a:t> </a:t>
            </a:r>
            <a:endParaRPr lang="hu-HU" sz="1600" b="1" dirty="0">
              <a:ln/>
              <a:solidFill>
                <a:schemeClr val="accent4"/>
              </a:solidFill>
            </a:endParaRPr>
          </a:p>
        </p:txBody>
      </p:sp>
    </p:spTree>
    <p:extLst>
      <p:ext uri="{BB962C8B-B14F-4D97-AF65-F5344CB8AC3E}">
        <p14:creationId xmlns:p14="http://schemas.microsoft.com/office/powerpoint/2010/main" val="235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1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smtClean="0"/>
              <a:t>In </a:t>
            </a:r>
            <a:r>
              <a:rPr lang="hu-HU" sz="3000" b="1" dirty="0" err="1" smtClean="0"/>
              <a:t>order</a:t>
            </a:r>
            <a:r>
              <a:rPr lang="hu-HU" sz="3000" b="1" dirty="0" smtClean="0"/>
              <a:t> </a:t>
            </a:r>
            <a:r>
              <a:rPr lang="hu-HU" sz="3000" b="1" dirty="0" err="1" smtClean="0"/>
              <a:t>to</a:t>
            </a:r>
            <a:r>
              <a:rPr lang="hu-HU" sz="3000" b="1" dirty="0" smtClean="0"/>
              <a:t> </a:t>
            </a:r>
            <a:r>
              <a:rPr lang="hu-HU" sz="3000" b="1" dirty="0" err="1" smtClean="0"/>
              <a:t>get</a:t>
            </a:r>
            <a:r>
              <a:rPr lang="hu-HU" sz="3000" b="1" dirty="0" smtClean="0"/>
              <a:t> an idea </a:t>
            </a:r>
            <a:r>
              <a:rPr lang="hu-HU" sz="3000" b="1" dirty="0" err="1" smtClean="0"/>
              <a:t>about</a:t>
            </a:r>
            <a:r>
              <a:rPr lang="hu-HU" sz="3000" b="1" dirty="0" smtClean="0"/>
              <a:t> </a:t>
            </a:r>
            <a:r>
              <a:rPr lang="hu-HU" sz="3000" b="1" dirty="0" err="1" smtClean="0"/>
              <a:t>the</a:t>
            </a:r>
            <a:r>
              <a:rPr lang="hu-HU" sz="3000" b="1" dirty="0" smtClean="0"/>
              <a:t> </a:t>
            </a:r>
            <a:r>
              <a:rPr lang="hu-HU" sz="3000" b="1" dirty="0" err="1" smtClean="0"/>
              <a:t>core</a:t>
            </a:r>
            <a:r>
              <a:rPr lang="hu-HU" sz="3000" b="1" dirty="0" smtClean="0"/>
              <a:t> </a:t>
            </a:r>
            <a:r>
              <a:rPr lang="hu-HU" sz="3000" b="1" dirty="0" err="1" smtClean="0"/>
              <a:t>problem</a:t>
            </a:r>
            <a:r>
              <a:rPr lang="hu-HU" sz="3000" b="1" dirty="0" smtClean="0"/>
              <a:t>, here is </a:t>
            </a:r>
          </a:p>
          <a:p>
            <a:endParaRPr lang="hu-HU" sz="3000" b="1" dirty="0"/>
          </a:p>
          <a:p>
            <a:pPr algn="ctr"/>
            <a:r>
              <a:rPr lang="hu-HU" sz="6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a:t>
            </a:r>
            <a:r>
              <a:rPr lang="hu-HU" sz="60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Mystery</a:t>
            </a:r>
            <a:endParaRPr lang="hu-HU"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32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0ACC44D-00C9-496C-BE61-9CFB472E8877}"/>
              </a:ext>
            </a:extLst>
          </p:cNvPr>
          <p:cNvSpPr/>
          <p:nvPr/>
        </p:nvSpPr>
        <p:spPr>
          <a:xfrm>
            <a:off x="164761" y="4861096"/>
            <a:ext cx="6318701" cy="468528"/>
          </a:xfrm>
          <a:prstGeom prst="rect">
            <a:avLst/>
          </a:prstGeom>
          <a:solidFill>
            <a:srgbClr val="FFFF00">
              <a:alpha val="40000"/>
            </a:srgbClr>
          </a:solidFill>
          <a:ln>
            <a:solidFill>
              <a:srgbClr val="FFC00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8" name="Téglalap 7">
            <a:extLst>
              <a:ext uri="{FF2B5EF4-FFF2-40B4-BE49-F238E27FC236}">
                <a16:creationId xmlns:a16="http://schemas.microsoft.com/office/drawing/2014/main" id="{DBAAD679-510A-4C4A-8D7A-FDAEC01DB287}"/>
              </a:ext>
            </a:extLst>
          </p:cNvPr>
          <p:cNvSpPr/>
          <p:nvPr/>
        </p:nvSpPr>
        <p:spPr>
          <a:xfrm>
            <a:off x="179513" y="4410925"/>
            <a:ext cx="6318701" cy="46852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p:cNvSpPr>
            <a:spLocks noGrp="1"/>
          </p:cNvSpPr>
          <p:nvPr>
            <p:ph type="body" sz="quarter" idx="15"/>
          </p:nvPr>
        </p:nvSpPr>
        <p:spPr/>
        <p:txBody>
          <a:bodyPr/>
          <a:lstStyle/>
          <a:p>
            <a:r>
              <a:rPr lang="hu-HU" dirty="0"/>
              <a:t>The </a:t>
            </a:r>
            <a:r>
              <a:rPr lang="hu-HU" dirty="0" err="1"/>
              <a:t>mystery</a:t>
            </a:r>
            <a:r>
              <a:rPr lang="hu-HU" dirty="0"/>
              <a:t> of </a:t>
            </a:r>
            <a:r>
              <a:rPr lang="hu-HU" dirty="0" err="1"/>
              <a:t>intelligence</a:t>
            </a:r>
            <a:endParaRPr lang="en-US" dirty="0"/>
          </a:p>
        </p:txBody>
      </p:sp>
      <p:sp>
        <p:nvSpPr>
          <p:cNvPr id="10" name="Szövegdoboz 9">
            <a:extLst>
              <a:ext uri="{FF2B5EF4-FFF2-40B4-BE49-F238E27FC236}">
                <a16:creationId xmlns:a16="http://schemas.microsoft.com/office/drawing/2014/main" id="{B27097A1-EB04-4559-8C94-4576DB892D9D}"/>
              </a:ext>
            </a:extLst>
          </p:cNvPr>
          <p:cNvSpPr txBox="1"/>
          <p:nvPr/>
        </p:nvSpPr>
        <p:spPr>
          <a:xfrm>
            <a:off x="7200296" y="4550234"/>
            <a:ext cx="720069" cy="300082"/>
          </a:xfrm>
          <a:prstGeom prst="rect">
            <a:avLst/>
          </a:prstGeom>
          <a:noFill/>
        </p:spPr>
        <p:txBody>
          <a:bodyPr wrap="none" rtlCol="0">
            <a:spAutoFit/>
          </a:bodyPr>
          <a:lstStyle/>
          <a:p>
            <a:r>
              <a:rPr lang="hu-HU" sz="1350" dirty="0" err="1"/>
              <a:t>Missing</a:t>
            </a:r>
            <a:endParaRPr lang="hu-HU" sz="1350" dirty="0"/>
          </a:p>
        </p:txBody>
      </p:sp>
      <p:sp>
        <p:nvSpPr>
          <p:cNvPr id="11" name="Szövegdoboz 10">
            <a:extLst>
              <a:ext uri="{FF2B5EF4-FFF2-40B4-BE49-F238E27FC236}">
                <a16:creationId xmlns:a16="http://schemas.microsoft.com/office/drawing/2014/main" id="{780E859D-AF8F-49FE-90E4-D010E2F4714E}"/>
              </a:ext>
            </a:extLst>
          </p:cNvPr>
          <p:cNvSpPr txBox="1"/>
          <p:nvPr/>
        </p:nvSpPr>
        <p:spPr>
          <a:xfrm>
            <a:off x="7172010" y="5051093"/>
            <a:ext cx="1792478" cy="715581"/>
          </a:xfrm>
          <a:prstGeom prst="rect">
            <a:avLst/>
          </a:prstGeom>
          <a:noFill/>
        </p:spPr>
        <p:txBody>
          <a:bodyPr wrap="none" rtlCol="0">
            <a:spAutoFit/>
          </a:bodyPr>
          <a:lstStyle/>
          <a:p>
            <a:r>
              <a:rPr lang="hu-HU" sz="1350" dirty="0" err="1"/>
              <a:t>Crowdsourced</a:t>
            </a:r>
            <a:r>
              <a:rPr lang="hu-HU" sz="1350" dirty="0"/>
              <a:t> </a:t>
            </a:r>
          </a:p>
          <a:p>
            <a:r>
              <a:rPr lang="hu-HU" sz="1350" dirty="0" err="1"/>
              <a:t>databases</a:t>
            </a:r>
            <a:r>
              <a:rPr lang="hu-HU" sz="1350" dirty="0"/>
              <a:t> </a:t>
            </a:r>
            <a:r>
              <a:rPr lang="hu-HU" sz="1350" dirty="0" err="1"/>
              <a:t>may</a:t>
            </a:r>
            <a:r>
              <a:rPr lang="hu-HU" sz="1350" dirty="0"/>
              <a:t> </a:t>
            </a:r>
            <a:r>
              <a:rPr lang="hu-HU" sz="1350" dirty="0" err="1"/>
              <a:t>make</a:t>
            </a:r>
            <a:r>
              <a:rPr lang="hu-HU" sz="1350" dirty="0"/>
              <a:t> </a:t>
            </a:r>
          </a:p>
          <a:p>
            <a:r>
              <a:rPr lang="hu-HU" sz="1350" dirty="0"/>
              <a:t>AI </a:t>
            </a:r>
            <a:r>
              <a:rPr lang="hu-HU" sz="1350" dirty="0" err="1"/>
              <a:t>surprisingly</a:t>
            </a:r>
            <a:r>
              <a:rPr lang="hu-HU" sz="1350" dirty="0"/>
              <a:t> </a:t>
            </a:r>
            <a:r>
              <a:rPr lang="hu-HU" sz="1350" dirty="0" err="1"/>
              <a:t>efficient</a:t>
            </a:r>
            <a:endParaRPr lang="hu-HU" sz="1350" dirty="0"/>
          </a:p>
        </p:txBody>
      </p:sp>
      <p:sp>
        <p:nvSpPr>
          <p:cNvPr id="4" name="Szöveg helye 3"/>
          <p:cNvSpPr>
            <a:spLocks noGrp="1"/>
          </p:cNvSpPr>
          <p:nvPr>
            <p:ph type="body" sz="quarter" idx="16"/>
          </p:nvPr>
        </p:nvSpPr>
        <p:spPr>
          <a:xfrm>
            <a:off x="179512" y="2060847"/>
            <a:ext cx="8171108" cy="4392481"/>
          </a:xfrm>
        </p:spPr>
        <p:txBody>
          <a:bodyPr>
            <a:normAutofit fontScale="70000" lnSpcReduction="20000"/>
          </a:bodyPr>
          <a:lstStyle/>
          <a:p>
            <a:pPr indent="0">
              <a:buNone/>
            </a:pPr>
            <a:r>
              <a:rPr lang="hu-HU" dirty="0" err="1"/>
              <a:t>Scientific</a:t>
            </a:r>
            <a:r>
              <a:rPr lang="hu-HU" dirty="0"/>
              <a:t> </a:t>
            </a:r>
            <a:r>
              <a:rPr lang="hu-HU" dirty="0" err="1"/>
              <a:t>discoveries</a:t>
            </a:r>
            <a:r>
              <a:rPr lang="hu-HU" dirty="0"/>
              <a:t> of 20 000 </a:t>
            </a:r>
            <a:r>
              <a:rPr lang="hu-HU" dirty="0" err="1" smtClean="0"/>
              <a:t>years</a:t>
            </a:r>
            <a:r>
              <a:rPr lang="hu-HU" dirty="0" smtClean="0"/>
              <a:t> </a:t>
            </a:r>
            <a:r>
              <a:rPr lang="hu-HU" dirty="0"/>
              <a:t>– </a:t>
            </a:r>
            <a:r>
              <a:rPr lang="hu-HU" b="1" dirty="0" err="1"/>
              <a:t>many</a:t>
            </a:r>
            <a:r>
              <a:rPr lang="hu-HU" b="1" dirty="0"/>
              <a:t>—</a:t>
            </a:r>
            <a:r>
              <a:rPr lang="hu-HU" b="1" dirty="0" err="1"/>
              <a:t>many</a:t>
            </a:r>
            <a:r>
              <a:rPr lang="hu-HU" b="1" dirty="0"/>
              <a:t> </a:t>
            </a:r>
            <a:r>
              <a:rPr lang="hu-HU" b="1" dirty="0" err="1"/>
              <a:t>years</a:t>
            </a:r>
            <a:r>
              <a:rPr lang="hu-HU" b="1" dirty="0"/>
              <a:t> and </a:t>
            </a:r>
            <a:r>
              <a:rPr lang="hu-HU" b="1" dirty="0" err="1"/>
              <a:t>many-many</a:t>
            </a:r>
            <a:r>
              <a:rPr lang="hu-HU" b="1" dirty="0"/>
              <a:t> </a:t>
            </a:r>
            <a:r>
              <a:rPr lang="hu-HU" b="1" dirty="0" err="1" smtClean="0"/>
              <a:t>billions</a:t>
            </a:r>
            <a:r>
              <a:rPr lang="hu-HU" b="1" dirty="0" smtClean="0"/>
              <a:t> of </a:t>
            </a:r>
            <a:r>
              <a:rPr lang="hu-HU" b="1" dirty="0" err="1"/>
              <a:t>people</a:t>
            </a:r>
            <a:endParaRPr lang="hu-HU" b="1" dirty="0"/>
          </a:p>
          <a:p>
            <a:pPr marL="257168" indent="-257168">
              <a:buFont typeface="Wingdings" panose="05000000000000000000" pitchFamily="2" charset="2"/>
              <a:buChar char="è"/>
            </a:pPr>
            <a:r>
              <a:rPr lang="hu-HU" dirty="0" err="1"/>
              <a:t>can</a:t>
            </a:r>
            <a:r>
              <a:rPr lang="hu-HU" dirty="0"/>
              <a:t> be </a:t>
            </a:r>
            <a:r>
              <a:rPr lang="hu-HU" dirty="0" err="1"/>
              <a:t>transferred</a:t>
            </a:r>
            <a:r>
              <a:rPr lang="hu-HU" dirty="0"/>
              <a:t> </a:t>
            </a:r>
            <a:r>
              <a:rPr lang="hu-HU" dirty="0" err="1"/>
              <a:t>to</a:t>
            </a:r>
            <a:r>
              <a:rPr lang="hu-HU" dirty="0"/>
              <a:t> a </a:t>
            </a:r>
            <a:r>
              <a:rPr lang="hu-HU" dirty="0" err="1"/>
              <a:t>child</a:t>
            </a:r>
            <a:r>
              <a:rPr lang="hu-HU" dirty="0"/>
              <a:t> </a:t>
            </a:r>
            <a:r>
              <a:rPr lang="hu-HU" dirty="0" err="1"/>
              <a:t>in</a:t>
            </a:r>
            <a:r>
              <a:rPr lang="hu-HU" dirty="0"/>
              <a:t> </a:t>
            </a:r>
            <a:r>
              <a:rPr lang="hu-HU" dirty="0" err="1"/>
              <a:t>about</a:t>
            </a:r>
            <a:r>
              <a:rPr lang="hu-HU" dirty="0"/>
              <a:t> 20 </a:t>
            </a:r>
            <a:r>
              <a:rPr lang="hu-HU" dirty="0" err="1"/>
              <a:t>years</a:t>
            </a:r>
            <a:r>
              <a:rPr lang="hu-HU" dirty="0"/>
              <a:t> (</a:t>
            </a:r>
            <a:r>
              <a:rPr lang="hu-HU" dirty="0" err="1"/>
              <a:t>for</a:t>
            </a:r>
            <a:r>
              <a:rPr lang="hu-HU" dirty="0"/>
              <a:t> </a:t>
            </a:r>
            <a:r>
              <a:rPr lang="hu-HU" dirty="0" err="1"/>
              <a:t>the</a:t>
            </a:r>
            <a:r>
              <a:rPr lang="hu-HU" dirty="0"/>
              <a:t> end of </a:t>
            </a:r>
            <a:r>
              <a:rPr lang="hu-HU" dirty="0" err="1"/>
              <a:t>the</a:t>
            </a:r>
            <a:r>
              <a:rPr lang="hu-HU" dirty="0"/>
              <a:t> </a:t>
            </a:r>
            <a:r>
              <a:rPr lang="hu-HU" dirty="0" err="1"/>
              <a:t>university</a:t>
            </a:r>
            <a:r>
              <a:rPr lang="hu-HU" dirty="0"/>
              <a:t>)</a:t>
            </a:r>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dirty="0" err="1"/>
              <a:t>it</a:t>
            </a:r>
            <a:r>
              <a:rPr lang="hu-HU" dirty="0"/>
              <a:t> is </a:t>
            </a:r>
            <a:r>
              <a:rPr lang="hu-HU" dirty="0" err="1"/>
              <a:t>very</a:t>
            </a:r>
            <a:r>
              <a:rPr lang="hu-HU" dirty="0"/>
              <a:t> </a:t>
            </a:r>
            <a:r>
              <a:rPr lang="hu-HU" dirty="0" err="1"/>
              <a:t>fast</a:t>
            </a:r>
            <a:r>
              <a:rPr lang="hu-HU" dirty="0"/>
              <a:t>, </a:t>
            </a:r>
            <a:r>
              <a:rPr lang="hu-HU" dirty="0" err="1"/>
              <a:t>due</a:t>
            </a:r>
            <a:r>
              <a:rPr lang="hu-HU" dirty="0"/>
              <a:t> </a:t>
            </a:r>
            <a:r>
              <a:rPr lang="hu-HU" dirty="0" err="1"/>
              <a:t>to</a:t>
            </a:r>
            <a:endParaRPr lang="hu-HU" dirty="0"/>
          </a:p>
          <a:p>
            <a:pPr marL="743156" lvl="1" indent="-257168">
              <a:spcBef>
                <a:spcPts val="0"/>
              </a:spcBef>
              <a:buFont typeface="Wingdings" panose="05000000000000000000" pitchFamily="2" charset="2"/>
              <a:buChar char="è"/>
            </a:pPr>
            <a:r>
              <a:rPr lang="hu-HU" dirty="0" err="1"/>
              <a:t>component</a:t>
            </a:r>
            <a:r>
              <a:rPr lang="hu-HU" dirty="0"/>
              <a:t> learning</a:t>
            </a:r>
          </a:p>
          <a:p>
            <a:pPr marL="743156" lvl="1" indent="-257168">
              <a:spcBef>
                <a:spcPts val="0"/>
              </a:spcBef>
              <a:buFont typeface="Wingdings" panose="05000000000000000000" pitchFamily="2" charset="2"/>
              <a:buChar char="è"/>
            </a:pPr>
            <a:r>
              <a:rPr lang="hu-HU" b="1" dirty="0" err="1">
                <a:solidFill>
                  <a:srgbClr val="C00000"/>
                </a:solidFill>
              </a:rPr>
              <a:t>linear</a:t>
            </a:r>
            <a:r>
              <a:rPr lang="hu-HU" b="1" dirty="0">
                <a:solidFill>
                  <a:srgbClr val="C00000"/>
                </a:solidFill>
              </a:rPr>
              <a:t> </a:t>
            </a:r>
            <a:r>
              <a:rPr lang="hu-HU" b="1" dirty="0" err="1">
                <a:solidFill>
                  <a:srgbClr val="C00000"/>
                </a:solidFill>
              </a:rPr>
              <a:t>proofs</a:t>
            </a:r>
            <a:r>
              <a:rPr lang="hu-HU" b="1" dirty="0">
                <a:solidFill>
                  <a:srgbClr val="C00000"/>
                </a:solidFill>
              </a:rPr>
              <a:t> </a:t>
            </a:r>
            <a:r>
              <a:rPr lang="hu-HU" dirty="0"/>
              <a:t>of </a:t>
            </a:r>
            <a:r>
              <a:rPr lang="hu-HU" dirty="0" err="1"/>
              <a:t>combinatorial</a:t>
            </a:r>
            <a:r>
              <a:rPr lang="hu-HU" dirty="0"/>
              <a:t> </a:t>
            </a:r>
            <a:r>
              <a:rPr lang="hu-HU" dirty="0" err="1"/>
              <a:t>problems</a:t>
            </a:r>
            <a:r>
              <a:rPr lang="hu-HU" dirty="0"/>
              <a:t>, </a:t>
            </a:r>
            <a:r>
              <a:rPr lang="hu-HU" dirty="0" err="1"/>
              <a:t>e.g</a:t>
            </a:r>
            <a:r>
              <a:rPr lang="hu-HU" dirty="0"/>
              <a:t>.,</a:t>
            </a:r>
          </a:p>
          <a:p>
            <a:pPr marL="1114397" lvl="2" indent="-257168">
              <a:spcBef>
                <a:spcPts val="0"/>
              </a:spcBef>
              <a:buFont typeface="Wingdings" panose="05000000000000000000" pitchFamily="2" charset="2"/>
              <a:buChar char="è"/>
            </a:pPr>
            <a:r>
              <a:rPr lang="hu-HU" dirty="0" err="1"/>
              <a:t>traveling</a:t>
            </a:r>
            <a:r>
              <a:rPr lang="hu-HU" dirty="0"/>
              <a:t> </a:t>
            </a:r>
            <a:r>
              <a:rPr lang="hu-HU" dirty="0" err="1"/>
              <a:t>salesman</a:t>
            </a:r>
            <a:r>
              <a:rPr lang="hu-HU" dirty="0"/>
              <a:t> </a:t>
            </a:r>
            <a:r>
              <a:rPr lang="hu-HU" dirty="0" err="1"/>
              <a:t>problem</a:t>
            </a:r>
            <a:endParaRPr lang="hu-HU" dirty="0"/>
          </a:p>
          <a:p>
            <a:pPr marL="1114397" lvl="2" indent="-257168">
              <a:spcBef>
                <a:spcPts val="0"/>
              </a:spcBef>
              <a:buFont typeface="Wingdings" panose="05000000000000000000" pitchFamily="2" charset="2"/>
              <a:buChar char="è"/>
            </a:pPr>
            <a:r>
              <a:rPr lang="hu-HU" dirty="0" err="1"/>
              <a:t>mathematical</a:t>
            </a:r>
            <a:r>
              <a:rPr lang="hu-HU" dirty="0"/>
              <a:t> </a:t>
            </a:r>
            <a:r>
              <a:rPr lang="hu-HU" dirty="0" err="1"/>
              <a:t>theorems</a:t>
            </a:r>
            <a:endParaRPr lang="hu-HU" dirty="0"/>
          </a:p>
          <a:p>
            <a:pPr marL="1114397" lvl="2" indent="-257168">
              <a:spcBef>
                <a:spcPts val="0"/>
              </a:spcBef>
              <a:buFont typeface="Wingdings" panose="05000000000000000000" pitchFamily="2" charset="2"/>
              <a:buChar char="è"/>
            </a:pPr>
            <a:r>
              <a:rPr lang="hu-HU" dirty="0" err="1"/>
              <a:t>scientific</a:t>
            </a:r>
            <a:r>
              <a:rPr lang="hu-HU" dirty="0"/>
              <a:t> </a:t>
            </a:r>
            <a:r>
              <a:rPr lang="hu-HU" dirty="0" err="1"/>
              <a:t>papers</a:t>
            </a:r>
            <a:endParaRPr lang="hu-HU" dirty="0"/>
          </a:p>
          <a:p>
            <a:pPr indent="0">
              <a:buNone/>
            </a:pPr>
            <a:r>
              <a:rPr lang="hu-HU" b="1" dirty="0" err="1"/>
              <a:t>Issues</a:t>
            </a:r>
            <a:r>
              <a:rPr lang="hu-HU" dirty="0"/>
              <a:t>		</a:t>
            </a:r>
          </a:p>
          <a:p>
            <a:pPr marL="257168" indent="-257168">
              <a:buFont typeface="Wingdings" panose="05000000000000000000" pitchFamily="2" charset="2"/>
              <a:buChar char="è"/>
            </a:pPr>
            <a:r>
              <a:rPr lang="hu-HU" dirty="0"/>
              <a:t>Learning of </a:t>
            </a:r>
            <a:r>
              <a:rPr lang="hu-HU" dirty="0" err="1"/>
              <a:t>components</a:t>
            </a:r>
            <a:r>
              <a:rPr lang="hu-HU" dirty="0"/>
              <a:t> </a:t>
            </a:r>
            <a:r>
              <a:rPr lang="hu-HU" i="1" dirty="0"/>
              <a:t>in </a:t>
            </a:r>
            <a:r>
              <a:rPr lang="hu-HU" i="1" dirty="0" err="1"/>
              <a:t>order</a:t>
            </a:r>
            <a:r>
              <a:rPr lang="hu-HU" i="1" dirty="0"/>
              <a:t> </a:t>
            </a:r>
            <a:r>
              <a:rPr lang="hu-HU" i="1" dirty="0" err="1"/>
              <a:t>to</a:t>
            </a:r>
            <a:r>
              <a:rPr lang="hu-HU" i="1" dirty="0"/>
              <a:t> </a:t>
            </a:r>
            <a:r>
              <a:rPr lang="hu-HU" dirty="0" err="1"/>
              <a:t>overcome</a:t>
            </a:r>
            <a:r>
              <a:rPr lang="hu-HU" dirty="0"/>
              <a:t> </a:t>
            </a:r>
            <a:r>
              <a:rPr lang="hu-HU" dirty="0" err="1"/>
              <a:t>the</a:t>
            </a:r>
            <a:r>
              <a:rPr lang="hu-HU" dirty="0"/>
              <a:t> </a:t>
            </a:r>
            <a:r>
              <a:rPr lang="hu-HU" dirty="0" err="1"/>
              <a:t>curse</a:t>
            </a:r>
            <a:r>
              <a:rPr lang="hu-HU" dirty="0"/>
              <a:t> of </a:t>
            </a:r>
            <a:r>
              <a:rPr lang="hu-HU" dirty="0" err="1"/>
              <a:t>dimensions</a:t>
            </a:r>
            <a:endParaRPr lang="hu-HU" dirty="0"/>
          </a:p>
          <a:p>
            <a:pPr marL="257168" indent="-257168">
              <a:buFont typeface="Wingdings" panose="05000000000000000000" pitchFamily="2" charset="2"/>
              <a:buChar char="è"/>
            </a:pPr>
            <a:r>
              <a:rPr lang="hu-HU" dirty="0" err="1"/>
              <a:t>Manipulation</a:t>
            </a:r>
            <a:r>
              <a:rPr lang="hu-HU" dirty="0"/>
              <a:t> of </a:t>
            </a:r>
            <a:r>
              <a:rPr lang="hu-HU" dirty="0" err="1"/>
              <a:t>components</a:t>
            </a:r>
            <a:r>
              <a:rPr lang="hu-HU" dirty="0"/>
              <a:t> </a:t>
            </a:r>
            <a:r>
              <a:rPr lang="hu-HU" i="1" dirty="0"/>
              <a:t>in </a:t>
            </a:r>
            <a:r>
              <a:rPr lang="hu-HU" i="1" dirty="0" err="1"/>
              <a:t>order</a:t>
            </a:r>
            <a:r>
              <a:rPr lang="hu-HU" i="1" dirty="0"/>
              <a:t> </a:t>
            </a:r>
            <a:r>
              <a:rPr lang="hu-HU" i="1" dirty="0" err="1"/>
              <a:t>to</a:t>
            </a:r>
            <a:r>
              <a:rPr lang="hu-HU" dirty="0"/>
              <a:t> </a:t>
            </a:r>
            <a:r>
              <a:rPr lang="hu-HU" dirty="0" err="1"/>
              <a:t>make</a:t>
            </a:r>
            <a:r>
              <a:rPr lang="hu-HU" dirty="0"/>
              <a:t> </a:t>
            </a:r>
            <a:r>
              <a:rPr lang="hu-HU" dirty="0" err="1"/>
              <a:t>statements</a:t>
            </a:r>
            <a:r>
              <a:rPr lang="hu-HU" dirty="0"/>
              <a:t> </a:t>
            </a:r>
            <a:r>
              <a:rPr lang="hu-HU" dirty="0" err="1"/>
              <a:t>with</a:t>
            </a:r>
            <a:r>
              <a:rPr lang="hu-HU" dirty="0"/>
              <a:t> </a:t>
            </a:r>
            <a:r>
              <a:rPr lang="hu-HU" dirty="0" err="1"/>
              <a:t>linear</a:t>
            </a:r>
            <a:r>
              <a:rPr lang="hu-HU" dirty="0"/>
              <a:t> </a:t>
            </a:r>
            <a:r>
              <a:rPr lang="hu-HU" dirty="0" err="1"/>
              <a:t>proofs</a:t>
            </a:r>
            <a:endParaRPr lang="hu-HU" dirty="0"/>
          </a:p>
          <a:p>
            <a:pPr marL="257168" indent="-257168">
              <a:buFont typeface="Wingdings" panose="05000000000000000000" pitchFamily="2" charset="2"/>
              <a:buChar char="è"/>
            </a:pPr>
            <a:r>
              <a:rPr lang="hu-HU" dirty="0"/>
              <a:t>Context </a:t>
            </a:r>
            <a:r>
              <a:rPr lang="hu-HU" dirty="0" err="1"/>
              <a:t>based</a:t>
            </a:r>
            <a:r>
              <a:rPr lang="hu-HU" dirty="0"/>
              <a:t> </a:t>
            </a:r>
            <a:r>
              <a:rPr lang="hu-HU" dirty="0" err="1"/>
              <a:t>modulation</a:t>
            </a:r>
            <a:r>
              <a:rPr lang="hu-HU" dirty="0"/>
              <a:t> of </a:t>
            </a:r>
            <a:r>
              <a:rPr lang="hu-HU" dirty="0" err="1"/>
              <a:t>the</a:t>
            </a:r>
            <a:r>
              <a:rPr lang="hu-HU" dirty="0"/>
              <a:t> </a:t>
            </a:r>
            <a:r>
              <a:rPr lang="hu-HU" dirty="0" err="1"/>
              <a:t>interpretation</a:t>
            </a:r>
            <a:r>
              <a:rPr lang="hu-HU" dirty="0"/>
              <a:t> of </a:t>
            </a:r>
            <a:r>
              <a:rPr lang="hu-HU" dirty="0" err="1"/>
              <a:t>the</a:t>
            </a:r>
            <a:r>
              <a:rPr lang="hu-HU" dirty="0"/>
              <a:t> </a:t>
            </a:r>
            <a:r>
              <a:rPr lang="hu-HU" dirty="0" err="1"/>
              <a:t>components</a:t>
            </a:r>
            <a:endParaRPr lang="hu-HU" dirty="0"/>
          </a:p>
          <a:p>
            <a:pPr marL="257168" indent="-257168">
              <a:buFont typeface="Wingdings" panose="05000000000000000000" pitchFamily="2" charset="2"/>
              <a:buChar char="è"/>
            </a:pPr>
            <a:r>
              <a:rPr lang="hu-HU" dirty="0" err="1"/>
              <a:t>Rule</a:t>
            </a:r>
            <a:r>
              <a:rPr lang="hu-HU" dirty="0"/>
              <a:t> </a:t>
            </a:r>
            <a:r>
              <a:rPr lang="hu-HU" dirty="0" err="1"/>
              <a:t>based</a:t>
            </a:r>
            <a:r>
              <a:rPr lang="hu-HU" dirty="0"/>
              <a:t> </a:t>
            </a:r>
            <a:r>
              <a:rPr lang="hu-HU" dirty="0" err="1"/>
              <a:t>correction</a:t>
            </a:r>
            <a:r>
              <a:rPr lang="hu-HU" dirty="0"/>
              <a:t> of </a:t>
            </a:r>
            <a:r>
              <a:rPr lang="hu-HU" dirty="0" err="1"/>
              <a:t>decisions</a:t>
            </a:r>
            <a:r>
              <a:rPr lang="hu-HU" dirty="0"/>
              <a:t> and </a:t>
            </a:r>
            <a:r>
              <a:rPr lang="hu-HU" dirty="0" err="1"/>
              <a:t>classifications</a:t>
            </a:r>
            <a:endParaRPr lang="hu-HU" dirty="0"/>
          </a:p>
          <a:p>
            <a:pPr marL="257168" indent="-257168">
              <a:buFont typeface="Wingdings" panose="05000000000000000000" pitchFamily="2" charset="2"/>
              <a:buChar char="è"/>
            </a:pPr>
            <a:r>
              <a:rPr lang="hu-HU" dirty="0" err="1"/>
              <a:t>Self-training</a:t>
            </a:r>
            <a:r>
              <a:rPr lang="hu-HU" dirty="0"/>
              <a:t> </a:t>
            </a:r>
            <a:r>
              <a:rPr lang="hu-HU" dirty="0" err="1"/>
              <a:t>via</a:t>
            </a:r>
            <a:r>
              <a:rPr lang="hu-HU" dirty="0"/>
              <a:t> </a:t>
            </a:r>
            <a:r>
              <a:rPr lang="hu-HU" dirty="0" err="1"/>
              <a:t>rule-based</a:t>
            </a:r>
            <a:r>
              <a:rPr lang="hu-HU" dirty="0"/>
              <a:t> </a:t>
            </a:r>
            <a:r>
              <a:rPr lang="hu-HU" dirty="0" err="1"/>
              <a:t>corrections</a:t>
            </a:r>
            <a:r>
              <a:rPr lang="en-US" dirty="0"/>
              <a:t> </a:t>
            </a:r>
            <a:endParaRPr lang="hu-HU" dirty="0"/>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b="1" cap="small" dirty="0">
                <a:solidFill>
                  <a:schemeClr val="accent1">
                    <a:lumMod val="50000"/>
                  </a:schemeClr>
                </a:solidFill>
              </a:rPr>
              <a:t> Is </a:t>
            </a:r>
            <a:r>
              <a:rPr lang="hu-HU" b="1" cap="small" dirty="0" err="1">
                <a:solidFill>
                  <a:schemeClr val="accent1">
                    <a:lumMod val="50000"/>
                  </a:schemeClr>
                </a:solidFill>
              </a:rPr>
              <a:t>it</a:t>
            </a:r>
            <a:r>
              <a:rPr lang="hu-HU" b="1" cap="small" dirty="0">
                <a:solidFill>
                  <a:schemeClr val="accent1">
                    <a:lumMod val="50000"/>
                  </a:schemeClr>
                </a:solidFill>
              </a:rPr>
              <a:t> </a:t>
            </a:r>
            <a:r>
              <a:rPr lang="hu-HU" b="1" cap="small" dirty="0" err="1">
                <a:solidFill>
                  <a:schemeClr val="accent1">
                    <a:lumMod val="50000"/>
                  </a:schemeClr>
                </a:solidFill>
              </a:rPr>
              <a:t>hard</a:t>
            </a:r>
            <a:r>
              <a:rPr lang="hu-HU" b="1" cap="small" dirty="0">
                <a:solidFill>
                  <a:schemeClr val="accent1">
                    <a:lumMod val="50000"/>
                  </a:schemeClr>
                </a:solidFill>
              </a:rPr>
              <a:t> </a:t>
            </a:r>
            <a:r>
              <a:rPr lang="hu-HU" b="1" cap="small" dirty="0" err="1">
                <a:solidFill>
                  <a:schemeClr val="accent1">
                    <a:lumMod val="50000"/>
                  </a:schemeClr>
                </a:solidFill>
              </a:rPr>
              <a:t>to</a:t>
            </a:r>
            <a:r>
              <a:rPr lang="hu-HU" b="1" cap="small" dirty="0">
                <a:solidFill>
                  <a:schemeClr val="accent1">
                    <a:lumMod val="50000"/>
                  </a:schemeClr>
                </a:solidFill>
              </a:rPr>
              <a:t> </a:t>
            </a:r>
            <a:r>
              <a:rPr lang="hu-HU" b="1" cap="small" dirty="0" err="1">
                <a:solidFill>
                  <a:schemeClr val="accent1">
                    <a:lumMod val="50000"/>
                  </a:schemeClr>
                </a:solidFill>
              </a:rPr>
              <a:t>find</a:t>
            </a:r>
            <a:r>
              <a:rPr lang="hu-HU" b="1" cap="small" dirty="0">
                <a:solidFill>
                  <a:schemeClr val="accent1">
                    <a:lumMod val="50000"/>
                  </a:schemeClr>
                </a:solidFill>
              </a:rPr>
              <a:t> </a:t>
            </a:r>
            <a:r>
              <a:rPr lang="hu-HU" b="1" cap="small" dirty="0" err="1">
                <a:solidFill>
                  <a:schemeClr val="accent1">
                    <a:lumMod val="50000"/>
                  </a:schemeClr>
                </a:solidFill>
              </a:rPr>
              <a:t>the</a:t>
            </a:r>
            <a:r>
              <a:rPr lang="hu-HU" b="1" cap="small" dirty="0">
                <a:solidFill>
                  <a:schemeClr val="accent1">
                    <a:lumMod val="50000"/>
                  </a:schemeClr>
                </a:solidFill>
              </a:rPr>
              <a:t> </a:t>
            </a:r>
            <a:r>
              <a:rPr lang="hu-HU" b="1" cap="small" dirty="0" err="1">
                <a:solidFill>
                  <a:schemeClr val="accent1">
                    <a:lumMod val="50000"/>
                  </a:schemeClr>
                </a:solidFill>
              </a:rPr>
              <a:t>components</a:t>
            </a:r>
            <a:r>
              <a:rPr lang="hu-HU" b="1" cap="small" dirty="0">
                <a:solidFill>
                  <a:schemeClr val="accent1">
                    <a:lumMod val="50000"/>
                  </a:schemeClr>
                </a:solidFill>
              </a:rPr>
              <a:t>?</a:t>
            </a:r>
          </a:p>
          <a:p>
            <a:endParaRPr lang="hu-HU" dirty="0"/>
          </a:p>
          <a:p>
            <a:endParaRPr lang="en-US" dirty="0"/>
          </a:p>
        </p:txBody>
      </p:sp>
      <p:sp>
        <p:nvSpPr>
          <p:cNvPr id="2" name="Rectangle 1">
            <a:extLst>
              <a:ext uri="{FF2B5EF4-FFF2-40B4-BE49-F238E27FC236}">
                <a16:creationId xmlns:a16="http://schemas.microsoft.com/office/drawing/2014/main" id="{7F915F94-E769-40E4-A78B-0A026063B261}"/>
              </a:ext>
            </a:extLst>
          </p:cNvPr>
          <p:cNvSpPr/>
          <p:nvPr/>
        </p:nvSpPr>
        <p:spPr>
          <a:xfrm>
            <a:off x="-13265" y="2534010"/>
            <a:ext cx="9144000" cy="4032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02629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a:t>The </a:t>
            </a:r>
            <a:r>
              <a:rPr lang="hu-HU" sz="3000" b="1" dirty="0" err="1"/>
              <a:t>problem</a:t>
            </a:r>
            <a:endParaRPr lang="hu-HU" sz="2400" dirty="0"/>
          </a:p>
        </p:txBody>
      </p:sp>
    </p:spTree>
    <p:extLst>
      <p:ext uri="{BB962C8B-B14F-4D97-AF65-F5344CB8AC3E}">
        <p14:creationId xmlns:p14="http://schemas.microsoft.com/office/powerpoint/2010/main" val="2114319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Cover">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36326</TotalTime>
  <Words>2838</Words>
  <Application>Microsoft Office PowerPoint</Application>
  <PresentationFormat>Diavetítés a képernyőre (4:3 oldalarány)</PresentationFormat>
  <Paragraphs>433</Paragraphs>
  <Slides>45</Slides>
  <Notes>5</Notes>
  <HiddenSlides>0</HiddenSlides>
  <MMClips>0</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45</vt:i4>
      </vt:variant>
    </vt:vector>
  </HeadingPairs>
  <TitlesOfParts>
    <vt:vector size="56" baseType="lpstr">
      <vt:lpstr>Arial</vt:lpstr>
      <vt:lpstr>Calibri</vt:lpstr>
      <vt:lpstr>Cambria Math</vt:lpstr>
      <vt:lpstr>msgothic</vt:lpstr>
      <vt:lpstr>Symbol</vt:lpstr>
      <vt:lpstr>Times New Roman</vt:lpstr>
      <vt:lpstr>Titillium</vt:lpstr>
      <vt:lpstr>Titillium Lt</vt:lpstr>
      <vt:lpstr>Wingdings</vt:lpstr>
      <vt:lpstr>Wingdings 3</vt:lpstr>
      <vt:lpstr>White Cover</vt:lpstr>
      <vt:lpstr>Lecture 3 ++ Introduction to Machine Learning Fall Semester 2020-2021  Key problems of AI and Human      Intelligence (HI)</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In order to understand the problem, let us go back to the example of the horse </vt:lpstr>
      <vt:lpstr>PowerPoint-bemutató</vt:lpstr>
      <vt:lpstr>PowerPoint-bemutató</vt:lpstr>
      <vt:lpstr>PowerPoint-bemutató</vt:lpstr>
      <vt:lpstr>  </vt:lpstr>
      <vt:lpstr>PowerPoint-bemutató</vt:lpstr>
      <vt:lpstr>PowerPoint-bemutató</vt:lpstr>
      <vt:lpstr>PowerPoint-bemutató</vt:lpstr>
      <vt:lpstr>PowerPoint-bemutató</vt:lpstr>
      <vt:lpstr>    Is the brain more clever than complex?</vt:lpstr>
      <vt:lpstr>PowerPoint-bemutató</vt:lpstr>
      <vt:lpstr>How many components  do we need?</vt:lpstr>
      <vt:lpstr>Components again</vt:lpstr>
      <vt:lpstr>PowerPoint-bemutató</vt:lpstr>
      <vt:lpstr>PowerPoint-bemutató</vt:lpstr>
      <vt:lpstr>Mirror neurons and imitation occur in many ways</vt:lpstr>
      <vt:lpstr>Mirror neurons and imitation occur in many ways</vt:lpstr>
      <vt:lpstr>Mirror neurons and imitation occur in many ways</vt:lpstr>
      <vt:lpstr>PowerPoint-bemutató</vt:lpstr>
      <vt:lpstr>PowerPoint-bemutató</vt:lpstr>
      <vt:lpstr>PowerPoint-bemutató</vt:lpstr>
      <vt:lpstr>PowerPoint-bemutató</vt:lpstr>
      <vt:lpstr>PowerPoint-bemutató</vt:lpstr>
      <vt:lpstr>Interpretation – and the problem of synchronization </vt:lpstr>
      <vt:lpstr>PowerPoint-bemutató</vt:lpstr>
      <vt:lpstr>Self-training 1: Inference on NN outputs</vt:lpstr>
      <vt:lpstr>Self-training 2: Inference on BIG DATA</vt:lpstr>
      <vt:lpstr>PowerPoint-bemutató</vt:lpstr>
      <vt:lpstr>PowerPoint-bemutató</vt:lpstr>
      <vt:lpstr>PowerPoint-bemutató</vt:lpstr>
      <vt:lpstr>Questions and Notes 1</vt:lpstr>
      <vt:lpstr>Questions and Notes 2</vt:lpstr>
      <vt:lpstr>Questions and Notes 3</vt:lpstr>
      <vt:lpstr>Questions and Notes 4</vt:lpstr>
      <vt:lpstr>Questions and Notes 5</vt:lpstr>
    </vt:vector>
  </TitlesOfParts>
  <Company>Ecorys UK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András Lőrincz</dc:creator>
  <cp:lastModifiedBy>Petrosz</cp:lastModifiedBy>
  <cp:revision>762</cp:revision>
  <dcterms:created xsi:type="dcterms:W3CDTF">2014-10-20T08:54:53Z</dcterms:created>
  <dcterms:modified xsi:type="dcterms:W3CDTF">2020-10-18T15:00:29Z</dcterms:modified>
</cp:coreProperties>
</file>